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</p:sldMasterIdLst>
  <p:notesMasterIdLst>
    <p:notesMasterId r:id="rId29"/>
  </p:notesMasterIdLst>
  <p:sldIdLst>
    <p:sldId id="528" r:id="rId2"/>
    <p:sldId id="714" r:id="rId3"/>
    <p:sldId id="679" r:id="rId4"/>
    <p:sldId id="704" r:id="rId5"/>
    <p:sldId id="690" r:id="rId6"/>
    <p:sldId id="702" r:id="rId7"/>
    <p:sldId id="705" r:id="rId8"/>
    <p:sldId id="697" r:id="rId9"/>
    <p:sldId id="698" r:id="rId10"/>
    <p:sldId id="709" r:id="rId11"/>
    <p:sldId id="710" r:id="rId12"/>
    <p:sldId id="708" r:id="rId13"/>
    <p:sldId id="711" r:id="rId14"/>
    <p:sldId id="712" r:id="rId15"/>
    <p:sldId id="706" r:id="rId16"/>
    <p:sldId id="703" r:id="rId17"/>
    <p:sldId id="689" r:id="rId18"/>
    <p:sldId id="699" r:id="rId19"/>
    <p:sldId id="707" r:id="rId20"/>
    <p:sldId id="677" r:id="rId21"/>
    <p:sldId id="681" r:id="rId22"/>
    <p:sldId id="696" r:id="rId23"/>
    <p:sldId id="713" r:id="rId24"/>
    <p:sldId id="683" r:id="rId25"/>
    <p:sldId id="684" r:id="rId26"/>
    <p:sldId id="685" r:id="rId27"/>
    <p:sldId id="622" r:id="rId2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ya wang" initials="aw" lastIdx="1" clrIdx="0">
    <p:extLst>
      <p:ext uri="{19B8F6BF-5375-455C-9EA6-DF929625EA0E}">
        <p15:presenceInfo xmlns:p15="http://schemas.microsoft.com/office/powerpoint/2012/main" userId="c4c5a153d2e3c62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D0D8E8"/>
    <a:srgbClr val="4F81BD"/>
    <a:srgbClr val="0033CC"/>
    <a:srgbClr val="7E027E"/>
    <a:srgbClr val="000000"/>
    <a:srgbClr val="BA49ED"/>
    <a:srgbClr val="F88E1A"/>
    <a:srgbClr val="02409A"/>
    <a:srgbClr val="4AB1E4"/>
    <a:srgbClr val="B8F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9" autoAdjust="0"/>
    <p:restoredTop sz="82538" autoAdjust="0"/>
  </p:normalViewPr>
  <p:slideViewPr>
    <p:cSldViewPr snapToObjects="1">
      <p:cViewPr varScale="1">
        <p:scale>
          <a:sx n="66" d="100"/>
          <a:sy n="66" d="100"/>
        </p:scale>
        <p:origin x="448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312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fld id="{FBF19D84-868E-4484-B3EF-29884016B6F1}" type="datetimeFigureOut">
              <a:rPr lang="zh-CN" altLang="en-US"/>
              <a:pPr>
                <a:defRPr/>
              </a:pPr>
              <a:t>2020/9/22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CC3F039B-4591-4DE6-BFC9-33B1D07E28A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28732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大家好，我今天要给大家介绍的是中国的卫星服务。我个人</a:t>
            </a:r>
            <a:r>
              <a:rPr lang="zh-CN" altLang="en-US" b="1" dirty="0"/>
              <a:t>不太喜欢浅尝辄止</a:t>
            </a:r>
            <a:r>
              <a:rPr lang="zh-CN" altLang="en-US" dirty="0"/>
              <a:t>的知识分享，但是现在的时间又有限制，所以我</a:t>
            </a:r>
            <a:r>
              <a:rPr lang="zh-CN" altLang="en-US" b="1" dirty="0"/>
              <a:t>找了一个切入点</a:t>
            </a:r>
            <a:r>
              <a:rPr lang="zh-CN" altLang="en-US" dirty="0"/>
              <a:t>，然后把题目改成了这个</a:t>
            </a:r>
            <a:endParaRPr lang="en-US" altLang="zh-CN" dirty="0"/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4715B39-6C3A-4014-A1C1-3182878D1F65}" type="slidenum">
              <a:rPr lang="zh-CN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zh-CN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533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如果用</a:t>
            </a:r>
            <a:r>
              <a:rPr lang="en-US" altLang="zh-CN" b="1" dirty="0"/>
              <a:t>45</a:t>
            </a:r>
            <a:r>
              <a:rPr lang="zh-CN" altLang="en-US" b="1" dirty="0"/>
              <a:t>度偏振测</a:t>
            </a:r>
            <a:r>
              <a:rPr lang="en-US" altLang="zh-CN" b="1" dirty="0"/>
              <a:t>45</a:t>
            </a:r>
            <a:r>
              <a:rPr lang="zh-CN" altLang="en-US" b="1" dirty="0"/>
              <a:t>度偏振</a:t>
            </a:r>
            <a:r>
              <a:rPr lang="zh-CN" altLang="en-US" dirty="0"/>
              <a:t>，</a:t>
            </a:r>
            <a:r>
              <a:rPr lang="zh-CN" altLang="en-US" b="1" dirty="0"/>
              <a:t>结果很确定</a:t>
            </a:r>
            <a:r>
              <a:rPr lang="zh-CN" altLang="en-US" dirty="0"/>
              <a:t>，量子</a:t>
            </a:r>
            <a:r>
              <a:rPr lang="zh-CN" altLang="en-US" b="1" dirty="0"/>
              <a:t>状态也不变</a:t>
            </a:r>
            <a:endParaRPr lang="en-US" altLang="zh-CN" b="1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但是如果用</a:t>
            </a:r>
            <a:r>
              <a:rPr lang="zh-CN" altLang="en-US" b="1" dirty="0"/>
              <a:t>水平垂直偏振测</a:t>
            </a:r>
            <a:r>
              <a:rPr lang="zh-CN" altLang="en-US" dirty="0"/>
              <a:t>的话，那这个测量结果就是</a:t>
            </a:r>
            <a:r>
              <a:rPr lang="zh-CN" altLang="en-US" b="1" dirty="0"/>
              <a:t>随机的水平垂直</a:t>
            </a:r>
            <a:r>
              <a:rPr lang="zh-CN" altLang="en-US" dirty="0"/>
              <a:t>，然后</a:t>
            </a:r>
            <a:r>
              <a:rPr lang="zh-CN" altLang="en-US" b="1" dirty="0"/>
              <a:t>这种测量就会改变量子的状态</a:t>
            </a:r>
            <a:r>
              <a:rPr lang="zh-CN" altLang="en-US" dirty="0"/>
              <a:t>，测量之后这个</a:t>
            </a:r>
            <a:r>
              <a:rPr lang="zh-CN" altLang="en-US" b="1" dirty="0"/>
              <a:t>被测量子也会变成水平</a:t>
            </a:r>
            <a:r>
              <a:rPr lang="en-US" altLang="zh-CN" b="1" dirty="0"/>
              <a:t>/</a:t>
            </a:r>
            <a:r>
              <a:rPr lang="zh-CN" altLang="en-US" b="1" dirty="0"/>
              <a:t>垂直偏振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42566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对水平</a:t>
            </a:r>
            <a:r>
              <a:rPr lang="en-US" altLang="zh-CN" dirty="0"/>
              <a:t>/</a:t>
            </a:r>
            <a:r>
              <a:rPr lang="zh-CN" altLang="en-US" dirty="0"/>
              <a:t>垂直偏振光量子测的也是一样</a:t>
            </a:r>
            <a:endParaRPr lang="en-US" altLang="zh-CN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b="1" dirty="0"/>
              <a:t>正常测无影响</a:t>
            </a:r>
            <a:r>
              <a:rPr lang="zh-CN" altLang="en-US" b="0" dirty="0"/>
              <a:t>，</a:t>
            </a:r>
            <a:r>
              <a:rPr lang="en-US" altLang="zh-CN" b="1" dirty="0"/>
              <a:t>45</a:t>
            </a:r>
            <a:r>
              <a:rPr lang="zh-CN" altLang="en-US" b="1" dirty="0"/>
              <a:t>度测就结果随机</a:t>
            </a:r>
            <a:r>
              <a:rPr lang="zh-CN" altLang="en-US" dirty="0"/>
              <a:t>，</a:t>
            </a:r>
            <a:r>
              <a:rPr lang="zh-CN" altLang="en-US" b="1" dirty="0"/>
              <a:t>量子变成</a:t>
            </a:r>
            <a:r>
              <a:rPr lang="en-US" altLang="zh-CN" b="1" dirty="0"/>
              <a:t>±45</a:t>
            </a:r>
            <a:r>
              <a:rPr lang="zh-CN" altLang="en-US" b="1" dirty="0"/>
              <a:t>度偏振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06605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好有了这个性质我们就可以开始</a:t>
            </a:r>
            <a:r>
              <a:rPr lang="zh-CN" altLang="en-US" b="1" dirty="0"/>
              <a:t>量子密钥协议</a:t>
            </a:r>
            <a:r>
              <a:rPr lang="zh-CN" altLang="en-US" dirty="0"/>
              <a:t>了，</a:t>
            </a:r>
            <a:endParaRPr lang="en-US" altLang="zh-CN" dirty="0"/>
          </a:p>
          <a:p>
            <a:r>
              <a:rPr lang="zh-CN" altLang="en-US" dirty="0"/>
              <a:t>这也就是</a:t>
            </a:r>
            <a:r>
              <a:rPr lang="zh-CN" altLang="en-US" b="1" dirty="0"/>
              <a:t>墨子卫星上所用的协议</a:t>
            </a:r>
            <a:endParaRPr lang="en-US" altLang="zh-CN" b="1" dirty="0"/>
          </a:p>
          <a:p>
            <a:r>
              <a:rPr lang="zh-CN" altLang="en-US" dirty="0"/>
              <a:t>这里就介绍</a:t>
            </a:r>
            <a:r>
              <a:rPr lang="zh-CN" altLang="en-US" b="1" dirty="0"/>
              <a:t>最简单的</a:t>
            </a:r>
            <a:r>
              <a:rPr lang="en-US" altLang="zh-CN" b="1" dirty="0"/>
              <a:t>BB84</a:t>
            </a:r>
            <a:r>
              <a:rPr lang="zh-CN" altLang="en-US" b="1" dirty="0"/>
              <a:t>协议</a:t>
            </a:r>
            <a:r>
              <a:rPr lang="zh-CN" altLang="en-US" dirty="0"/>
              <a:t>，现在正在使用中的量子密钥分发协议</a:t>
            </a:r>
            <a:r>
              <a:rPr lang="zh-CN" altLang="en-US" b="1" dirty="0"/>
              <a:t>都是从这个协议里面来的</a:t>
            </a:r>
            <a:endParaRPr lang="en-US" altLang="zh-CN" b="1" dirty="0"/>
          </a:p>
          <a:p>
            <a:r>
              <a:rPr lang="zh-CN" altLang="en-US" dirty="0"/>
              <a:t>首先</a:t>
            </a:r>
            <a:r>
              <a:rPr lang="zh-CN" altLang="en-US" b="1" dirty="0"/>
              <a:t>发送方</a:t>
            </a:r>
            <a:r>
              <a:rPr lang="en-US" altLang="zh-CN" b="1" dirty="0" err="1"/>
              <a:t>alice</a:t>
            </a:r>
            <a:r>
              <a:rPr lang="zh-CN" altLang="en-US" b="1" dirty="0"/>
              <a:t>随机选</a:t>
            </a:r>
            <a:r>
              <a:rPr lang="zh-CN" altLang="en-US" dirty="0"/>
              <a:t>一个</a:t>
            </a:r>
            <a:r>
              <a:rPr lang="zh-CN" altLang="en-US" b="1" dirty="0"/>
              <a:t>极化基和极化方向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b="1" dirty="0"/>
              <a:t>组合成一系列光量子</a:t>
            </a:r>
            <a:r>
              <a:rPr lang="zh-CN" altLang="en-US" dirty="0"/>
              <a:t>发送到</a:t>
            </a:r>
            <a:r>
              <a:rPr lang="en-US" altLang="zh-CN" dirty="0"/>
              <a:t>bob</a:t>
            </a:r>
          </a:p>
          <a:p>
            <a:r>
              <a:rPr lang="en-US" altLang="zh-CN" dirty="0"/>
              <a:t>Bob</a:t>
            </a:r>
            <a:r>
              <a:rPr lang="zh-CN" altLang="en-US" b="1" dirty="0"/>
              <a:t>随机选</a:t>
            </a:r>
            <a:r>
              <a:rPr lang="zh-CN" altLang="en-US" dirty="0"/>
              <a:t>一系列</a:t>
            </a:r>
            <a:r>
              <a:rPr lang="zh-CN" altLang="en-US" b="1" dirty="0"/>
              <a:t>测量方向</a:t>
            </a:r>
            <a:endParaRPr lang="en-US" altLang="zh-CN" b="1" dirty="0"/>
          </a:p>
          <a:p>
            <a:r>
              <a:rPr lang="zh-CN" altLang="en-US" dirty="0"/>
              <a:t>测一下收到的量子，测出</a:t>
            </a:r>
            <a:r>
              <a:rPr lang="zh-CN" altLang="en-US" b="1" dirty="0"/>
              <a:t>一系列结果</a:t>
            </a:r>
            <a:endParaRPr lang="en-US" altLang="zh-CN" b="1" dirty="0"/>
          </a:p>
          <a:p>
            <a:r>
              <a:rPr lang="zh-CN" altLang="en-US" b="1" dirty="0"/>
              <a:t>结束</a:t>
            </a:r>
            <a:endParaRPr lang="en-US" altLang="zh-CN" b="1" dirty="0"/>
          </a:p>
          <a:p>
            <a:r>
              <a:rPr lang="zh-CN" altLang="en-US" dirty="0"/>
              <a:t>量子信道里面就这么简单，接下来的所有操作都通过经典信道完成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7572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首先，</a:t>
            </a:r>
            <a:r>
              <a:rPr lang="en-US" altLang="zh-CN" dirty="0" err="1"/>
              <a:t>alice</a:t>
            </a:r>
            <a:r>
              <a:rPr lang="zh-CN" altLang="en-US" dirty="0"/>
              <a:t>或者</a:t>
            </a:r>
            <a:r>
              <a:rPr lang="en-US" altLang="zh-CN" dirty="0"/>
              <a:t>bob</a:t>
            </a:r>
            <a:r>
              <a:rPr lang="zh-CN" altLang="en-US" b="1" dirty="0"/>
              <a:t>其中一位公布它们的</a:t>
            </a:r>
            <a:r>
              <a:rPr lang="en-US" altLang="zh-CN" b="1" dirty="0"/>
              <a:t>A</a:t>
            </a:r>
            <a:r>
              <a:rPr lang="zh-CN" altLang="en-US" b="1" dirty="0"/>
              <a:t>或者</a:t>
            </a:r>
            <a:r>
              <a:rPr lang="en-US" altLang="zh-CN" b="1" dirty="0"/>
              <a:t>B</a:t>
            </a:r>
          </a:p>
          <a:p>
            <a:r>
              <a:rPr lang="zh-CN" altLang="en-US" dirty="0"/>
              <a:t>另一方比对一下</a:t>
            </a:r>
            <a:r>
              <a:rPr lang="zh-CN" altLang="en-US" b="1" dirty="0"/>
              <a:t>找出相同的位</a:t>
            </a:r>
            <a:endParaRPr lang="en-US" altLang="zh-CN" b="1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并据此找出</a:t>
            </a:r>
            <a:r>
              <a:rPr lang="zh-CN" altLang="en-US" b="1" dirty="0"/>
              <a:t>对应位上的极化方向和测量结果</a:t>
            </a:r>
            <a:endParaRPr lang="en-US" altLang="zh-CN" b="1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由前面的那个</a:t>
            </a:r>
            <a:r>
              <a:rPr lang="zh-CN" altLang="en-US" b="1" dirty="0"/>
              <a:t>量子基本性质</a:t>
            </a:r>
            <a:r>
              <a:rPr lang="zh-CN" altLang="en-US" dirty="0"/>
              <a:t>，我们可以知道</a:t>
            </a:r>
            <a:endParaRPr lang="en-US" altLang="zh-CN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b="1" dirty="0"/>
              <a:t>极化基和测量方向相同</a:t>
            </a:r>
            <a:r>
              <a:rPr lang="zh-CN" altLang="en-US" dirty="0"/>
              <a:t>时，</a:t>
            </a:r>
            <a:r>
              <a:rPr lang="zh-CN" altLang="en-US" b="1" dirty="0"/>
              <a:t>结果肯定是确定的</a:t>
            </a:r>
            <a:endParaRPr lang="en-US" altLang="zh-CN" b="1" dirty="0"/>
          </a:p>
          <a:p>
            <a:r>
              <a:rPr lang="zh-CN" altLang="en-US" dirty="0"/>
              <a:t>所以就</a:t>
            </a:r>
            <a:r>
              <a:rPr lang="zh-CN" altLang="en-US" b="1" dirty="0"/>
              <a:t>必然有</a:t>
            </a:r>
            <a:r>
              <a:rPr lang="en-US" altLang="zh-CN" b="1" dirty="0"/>
              <a:t>X’=Y’</a:t>
            </a:r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895158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而后根据前面讲的</a:t>
            </a:r>
            <a:r>
              <a:rPr lang="zh-CN" altLang="en-US" b="1" dirty="0"/>
              <a:t>测量改变量子状态</a:t>
            </a:r>
            <a:r>
              <a:rPr lang="zh-CN" altLang="en-US" dirty="0"/>
              <a:t>的规律，我们可以知道如果</a:t>
            </a:r>
            <a:r>
              <a:rPr lang="en-US" altLang="zh-CN" b="1" dirty="0"/>
              <a:t>X’Y’</a:t>
            </a:r>
            <a:r>
              <a:rPr lang="zh-CN" altLang="en-US" b="1" dirty="0"/>
              <a:t>不同的地方很多</a:t>
            </a:r>
            <a:r>
              <a:rPr lang="zh-CN" altLang="en-US" dirty="0"/>
              <a:t>，那么</a:t>
            </a:r>
            <a:r>
              <a:rPr lang="zh-CN" altLang="en-US" b="1" dirty="0"/>
              <a:t>肯定就是监听</a:t>
            </a:r>
            <a:r>
              <a:rPr lang="zh-CN" altLang="en-US" dirty="0"/>
              <a:t>了</a:t>
            </a:r>
            <a:endParaRPr lang="en-US" altLang="zh-CN" dirty="0"/>
          </a:p>
          <a:p>
            <a:r>
              <a:rPr lang="zh-CN" altLang="en-US" dirty="0"/>
              <a:t>所以</a:t>
            </a:r>
            <a:endParaRPr lang="en-US" altLang="zh-CN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我们把</a:t>
            </a:r>
            <a:r>
              <a:rPr lang="en-US" altLang="zh-CN" dirty="0"/>
              <a:t>X’Y’</a:t>
            </a:r>
            <a:r>
              <a:rPr lang="zh-CN" altLang="en-US" dirty="0"/>
              <a:t>里面</a:t>
            </a:r>
            <a:r>
              <a:rPr lang="zh-CN" altLang="en-US" b="1" dirty="0"/>
              <a:t>取出一部分比对一下</a:t>
            </a:r>
            <a:endParaRPr lang="en-US" altLang="zh-CN" b="1" dirty="0"/>
          </a:p>
          <a:p>
            <a:r>
              <a:rPr lang="zh-CN" altLang="en-US" b="1" dirty="0"/>
              <a:t>统计一下误码率</a:t>
            </a:r>
            <a:endParaRPr lang="en-US" altLang="zh-CN" b="1" dirty="0"/>
          </a:p>
          <a:p>
            <a:r>
              <a:rPr lang="zh-CN" altLang="en-US" dirty="0"/>
              <a:t>就能知道到底有没有人监听了</a:t>
            </a:r>
            <a:endParaRPr lang="en-US" altLang="zh-CN" dirty="0"/>
          </a:p>
          <a:p>
            <a:r>
              <a:rPr lang="zh-CN" altLang="en-US" dirty="0"/>
              <a:t>然后如果</a:t>
            </a:r>
            <a:r>
              <a:rPr lang="zh-CN" altLang="en-US" b="1" dirty="0"/>
              <a:t>没有人监听</a:t>
            </a:r>
            <a:r>
              <a:rPr lang="zh-CN" altLang="en-US" dirty="0"/>
              <a:t>，那</a:t>
            </a:r>
            <a:r>
              <a:rPr lang="zh-CN" altLang="en-US" b="1" dirty="0"/>
              <a:t>密钥就是</a:t>
            </a:r>
            <a:r>
              <a:rPr lang="en-US" altLang="zh-CN" b="1" dirty="0"/>
              <a:t>X’Y’</a:t>
            </a:r>
            <a:r>
              <a:rPr lang="zh-CN" altLang="en-US" dirty="0"/>
              <a:t>了</a:t>
            </a:r>
            <a:endParaRPr lang="en-US" altLang="zh-CN" dirty="0"/>
          </a:p>
          <a:p>
            <a:r>
              <a:rPr lang="zh-CN" altLang="en-US" dirty="0"/>
              <a:t>密钥分发就完成了</a:t>
            </a:r>
            <a:endParaRPr lang="en-US" altLang="zh-CN" dirty="0"/>
          </a:p>
          <a:p>
            <a:r>
              <a:rPr lang="zh-CN" altLang="en-US" dirty="0"/>
              <a:t>当然，因为</a:t>
            </a:r>
            <a:r>
              <a:rPr lang="zh-CN" altLang="en-US" b="1" dirty="0"/>
              <a:t>实际情况</a:t>
            </a:r>
            <a:r>
              <a:rPr lang="zh-CN" altLang="en-US" dirty="0"/>
              <a:t>下</a:t>
            </a:r>
            <a:r>
              <a:rPr lang="zh-CN" altLang="en-US" b="1" dirty="0"/>
              <a:t>肯定有干扰</a:t>
            </a:r>
            <a:r>
              <a:rPr lang="zh-CN" altLang="en-US" dirty="0"/>
              <a:t>，所以后面还有一些</a:t>
            </a:r>
            <a:r>
              <a:rPr lang="zh-CN" altLang="en-US" b="1" dirty="0"/>
              <a:t>纠错</a:t>
            </a:r>
            <a:r>
              <a:rPr lang="zh-CN" altLang="en-US" dirty="0"/>
              <a:t>的操作，这里就</a:t>
            </a:r>
            <a:r>
              <a:rPr lang="zh-CN" altLang="en-US" b="1" dirty="0"/>
              <a:t>不再赘述</a:t>
            </a:r>
            <a:r>
              <a:rPr lang="zh-CN" altLang="en-US" dirty="0"/>
              <a:t>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188850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好吧最后，来做个总结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368031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我们深入地思考一下，</a:t>
            </a:r>
            <a:endParaRPr lang="en-US" altLang="zh-CN" dirty="0"/>
          </a:p>
          <a:p>
            <a:r>
              <a:rPr lang="zh-CN" altLang="en-US" dirty="0"/>
              <a:t>为什么</a:t>
            </a:r>
            <a:r>
              <a:rPr lang="zh-CN" altLang="en-US" b="1" dirty="0"/>
              <a:t>墨子上</a:t>
            </a:r>
            <a:r>
              <a:rPr lang="zh-CN" altLang="en-US" dirty="0"/>
              <a:t>的</a:t>
            </a:r>
            <a:r>
              <a:rPr lang="zh-CN" altLang="en-US" b="1" dirty="0"/>
              <a:t>量子加密安全</a:t>
            </a:r>
            <a:r>
              <a:rPr lang="zh-CN" altLang="en-US" dirty="0"/>
              <a:t>？</a:t>
            </a:r>
            <a:endParaRPr lang="en-US" altLang="zh-CN" dirty="0"/>
          </a:p>
          <a:p>
            <a:r>
              <a:rPr lang="zh-CN" altLang="en-US" dirty="0"/>
              <a:t>这是因为量子加密实际上是人类加密方式</a:t>
            </a:r>
            <a:r>
              <a:rPr lang="zh-CN" altLang="en-US" b="1" dirty="0"/>
              <a:t>从逻辑加密到物理加密</a:t>
            </a:r>
            <a:r>
              <a:rPr lang="zh-CN" altLang="en-US" dirty="0"/>
              <a:t>的第一次飞跃</a:t>
            </a:r>
            <a:endParaRPr lang="en-US" altLang="zh-CN" dirty="0"/>
          </a:p>
          <a:p>
            <a:r>
              <a:rPr lang="zh-CN" altLang="en-US" dirty="0"/>
              <a:t>把密码学从</a:t>
            </a:r>
            <a:r>
              <a:rPr lang="zh-CN" altLang="en-US" b="1" dirty="0"/>
              <a:t>算力足够即可破解</a:t>
            </a:r>
            <a:r>
              <a:rPr lang="zh-CN" altLang="en-US" dirty="0"/>
              <a:t>的时代带入到了</a:t>
            </a:r>
            <a:r>
              <a:rPr lang="zh-CN" altLang="en-US" b="1" dirty="0"/>
              <a:t>需要物理定律被推翻</a:t>
            </a:r>
            <a:r>
              <a:rPr lang="zh-CN" altLang="en-US" dirty="0"/>
              <a:t>才可以被破解的时代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45504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最后，我们更深入地思考一下，</a:t>
            </a:r>
            <a:endParaRPr lang="en-US" altLang="zh-CN" dirty="0"/>
          </a:p>
          <a:p>
            <a:r>
              <a:rPr lang="zh-CN" altLang="en-US" dirty="0"/>
              <a:t>为什么到了</a:t>
            </a:r>
            <a:r>
              <a:rPr lang="zh-CN" altLang="en-US" b="1" dirty="0"/>
              <a:t>量子通信时代才有物理加密</a:t>
            </a:r>
            <a:r>
              <a:rPr lang="zh-CN" altLang="en-US" dirty="0"/>
              <a:t>？</a:t>
            </a:r>
            <a:endParaRPr lang="en-US" altLang="zh-CN" dirty="0"/>
          </a:p>
          <a:p>
            <a:r>
              <a:rPr lang="zh-CN" altLang="en-US" dirty="0"/>
              <a:t>这是因为在</a:t>
            </a:r>
            <a:r>
              <a:rPr lang="zh-CN" altLang="en-US" b="1" dirty="0"/>
              <a:t>量子物理世界</a:t>
            </a:r>
            <a:r>
              <a:rPr lang="zh-CN" altLang="en-US" dirty="0"/>
              <a:t>人类才</a:t>
            </a:r>
            <a:r>
              <a:rPr lang="zh-CN" altLang="en-US" b="1" dirty="0"/>
              <a:t>第一次找到</a:t>
            </a:r>
            <a:r>
              <a:rPr lang="zh-CN" altLang="en-US" dirty="0"/>
              <a:t>适合用于加密的</a:t>
            </a:r>
            <a:r>
              <a:rPr lang="zh-CN" altLang="en-US" b="1" dirty="0"/>
              <a:t>特殊实体</a:t>
            </a:r>
            <a:endParaRPr lang="en-US" altLang="zh-CN" b="1" dirty="0"/>
          </a:p>
          <a:p>
            <a:r>
              <a:rPr lang="zh-CN" altLang="en-US" dirty="0"/>
              <a:t>这个实体</a:t>
            </a:r>
            <a:r>
              <a:rPr lang="zh-CN" altLang="en-US" b="1" dirty="0"/>
              <a:t>不会发出任何信息被探测</a:t>
            </a:r>
            <a:r>
              <a:rPr lang="zh-CN" altLang="en-US" dirty="0"/>
              <a:t>，自身也</a:t>
            </a:r>
            <a:r>
              <a:rPr lang="zh-CN" altLang="en-US" b="1" dirty="0"/>
              <a:t>无法精确测量</a:t>
            </a:r>
            <a:endParaRPr lang="en-US" altLang="zh-CN" b="1" dirty="0"/>
          </a:p>
          <a:p>
            <a:r>
              <a:rPr lang="zh-CN" altLang="en-US" b="1" dirty="0"/>
              <a:t>整个宇宙中都没有</a:t>
            </a:r>
            <a:r>
              <a:rPr lang="zh-CN" altLang="en-US" dirty="0"/>
              <a:t>任何东西能</a:t>
            </a:r>
            <a:r>
              <a:rPr lang="zh-CN" altLang="en-US" b="1" dirty="0"/>
              <a:t>了解它的状态</a:t>
            </a:r>
            <a:r>
              <a:rPr lang="zh-CN" altLang="en-US" dirty="0"/>
              <a:t>，正好满足我们对加密的需求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875332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中国量子通信的</a:t>
            </a:r>
            <a:r>
              <a:rPr lang="zh-CN" altLang="en-US" b="1" dirty="0"/>
              <a:t>下一步</a:t>
            </a:r>
            <a:r>
              <a:rPr lang="zh-CN" altLang="en-US" dirty="0"/>
              <a:t>，就是</a:t>
            </a:r>
            <a:r>
              <a:rPr lang="zh-CN" altLang="en-US" b="1" dirty="0"/>
              <a:t>量子互联网</a:t>
            </a:r>
            <a:endParaRPr lang="en-US" altLang="zh-CN" b="1" dirty="0"/>
          </a:p>
          <a:p>
            <a:r>
              <a:rPr lang="zh-CN" altLang="en-US" dirty="0"/>
              <a:t>之后会有</a:t>
            </a:r>
            <a:r>
              <a:rPr lang="zh-CN" altLang="en-US" b="1" dirty="0"/>
              <a:t>更多更强大的“墨子”上天</a:t>
            </a:r>
            <a:endParaRPr lang="en-US" altLang="zh-CN" b="1" dirty="0"/>
          </a:p>
          <a:p>
            <a:r>
              <a:rPr lang="zh-CN" altLang="en-US" dirty="0"/>
              <a:t>地上也会建设</a:t>
            </a:r>
            <a:r>
              <a:rPr lang="zh-CN" altLang="en-US" b="1" dirty="0"/>
              <a:t>更多的光纤量子通信干线</a:t>
            </a:r>
            <a:endParaRPr lang="en-US" altLang="zh-CN" b="1" dirty="0"/>
          </a:p>
          <a:p>
            <a:r>
              <a:rPr lang="zh-CN" altLang="en-US" dirty="0"/>
              <a:t>这是真正</a:t>
            </a:r>
            <a:r>
              <a:rPr lang="zh-CN" altLang="en-US" b="1" dirty="0"/>
              <a:t>将量子通信技术纳入互联网体系</a:t>
            </a:r>
            <a:r>
              <a:rPr lang="zh-CN" altLang="en-US" dirty="0"/>
              <a:t>的时代，届时，量子密钥分发协议将</a:t>
            </a:r>
            <a:r>
              <a:rPr lang="zh-CN" altLang="en-US" b="1" dirty="0"/>
              <a:t>成为和</a:t>
            </a:r>
            <a:r>
              <a:rPr lang="en-US" altLang="zh-CN" b="1" dirty="0"/>
              <a:t>SSL</a:t>
            </a:r>
            <a:r>
              <a:rPr lang="zh-CN" altLang="en-US" b="1" dirty="0"/>
              <a:t>一样甚至取代它</a:t>
            </a:r>
            <a:r>
              <a:rPr lang="zh-CN" altLang="en-US" dirty="0"/>
              <a:t>的</a:t>
            </a:r>
            <a:r>
              <a:rPr lang="zh-CN" altLang="en-US" b="1" dirty="0"/>
              <a:t>互联网常用加密协议</a:t>
            </a:r>
            <a:r>
              <a:rPr lang="zh-CN" altLang="en-US" dirty="0"/>
              <a:t>之一。</a:t>
            </a:r>
            <a:endParaRPr lang="en-US" altLang="zh-CN" dirty="0"/>
          </a:p>
          <a:p>
            <a:r>
              <a:rPr lang="zh-CN" altLang="en-US" dirty="0"/>
              <a:t>按照潘院士所说，这个过程最多只需要</a:t>
            </a:r>
            <a:r>
              <a:rPr lang="en-US" altLang="zh-CN" dirty="0"/>
              <a:t>10</a:t>
            </a:r>
            <a:r>
              <a:rPr lang="zh-CN" altLang="en-US" dirty="0"/>
              <a:t>年。</a:t>
            </a:r>
            <a:endParaRPr lang="en-US" altLang="zh-CN" dirty="0"/>
          </a:p>
          <a:p>
            <a:r>
              <a:rPr lang="zh-CN" altLang="en-US" b="1" dirty="0"/>
              <a:t>量子通信，未来可期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769227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我的分享到此结束，谢谢大家</a:t>
            </a:r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4715B39-6C3A-4014-A1C1-3182878D1F65}" type="slidenum">
              <a:rPr lang="zh-CN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19</a:t>
            </a:fld>
            <a:endParaRPr lang="en-US" altLang="zh-CN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591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中国的量子通信卫星服务，那当然主要就是讲这个</a:t>
            </a:r>
            <a:endParaRPr lang="en-US" altLang="zh-CN" dirty="0"/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中国</a:t>
            </a:r>
            <a:r>
              <a:rPr lang="zh-CN" altLang="en-US" b="1" dirty="0"/>
              <a:t>微观物理学</a:t>
            </a:r>
            <a:r>
              <a:rPr lang="zh-CN" altLang="en-US" dirty="0"/>
              <a:t>和</a:t>
            </a:r>
            <a:r>
              <a:rPr lang="zh-CN" altLang="en-US" b="1" dirty="0"/>
              <a:t>光学技术集大成者</a:t>
            </a:r>
            <a:r>
              <a:rPr lang="en-US" altLang="zh-CN" dirty="0"/>
              <a:t>——</a:t>
            </a:r>
            <a:r>
              <a:rPr lang="zh-CN" altLang="en-US" dirty="0"/>
              <a:t>墨子号</a:t>
            </a:r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4715B39-6C3A-4014-A1C1-3182878D1F65}" type="slidenum">
              <a:rPr lang="zh-CN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2</a:t>
            </a:fld>
            <a:endParaRPr lang="en-US" altLang="zh-CN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5068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413992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748185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23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258224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4715B39-6C3A-4014-A1C1-3182878D1F65}" type="slidenum">
              <a:rPr lang="zh-CN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27</a:t>
            </a:fld>
            <a:endParaRPr lang="en-US" altLang="zh-CN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531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我将分享墨子号、它背后的技术</a:t>
            </a:r>
            <a:endParaRPr lang="en-US" altLang="zh-CN" dirty="0"/>
          </a:p>
          <a:p>
            <a:pPr algn="l"/>
            <a:r>
              <a:rPr lang="zh-CN" altLang="en-US" dirty="0"/>
              <a:t>并且</a:t>
            </a:r>
            <a:r>
              <a:rPr lang="zh-CN" altLang="en-US" b="1" dirty="0"/>
              <a:t>着重介绍</a:t>
            </a:r>
            <a:r>
              <a:rPr lang="zh-CN" altLang="en-US" dirty="0"/>
              <a:t>它</a:t>
            </a:r>
            <a:r>
              <a:rPr lang="zh-CN" altLang="en-US" b="1" dirty="0"/>
              <a:t>到底提供的是一个什么样的服务</a:t>
            </a:r>
            <a:r>
              <a:rPr lang="zh-CN" altLang="en-US" dirty="0"/>
              <a:t>，并展望一下量子通信未来的发展趋势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20517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首先是认识墨子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064521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在“墨子”号之前，我们国家已经建立并运营了一个基于光纤的</a:t>
            </a:r>
            <a:r>
              <a:rPr lang="zh-CN" altLang="en-US" b="1" dirty="0"/>
              <a:t>量子通信京沪干线</a:t>
            </a:r>
            <a:endParaRPr lang="en-US" altLang="zh-CN" b="1" dirty="0"/>
          </a:p>
          <a:p>
            <a:r>
              <a:rPr lang="zh-CN" altLang="en-US" b="0" dirty="0"/>
              <a:t>大家看，就是这样，北京到上海，全光纤</a:t>
            </a:r>
            <a:endParaRPr lang="en-US" altLang="zh-CN" b="0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10019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好，那墨子号呢</a:t>
            </a:r>
            <a:endParaRPr lang="en-US" altLang="zh-CN" dirty="0"/>
          </a:p>
          <a:p>
            <a:r>
              <a:rPr lang="zh-CN" altLang="en-US" dirty="0"/>
              <a:t>就是负责将这个</a:t>
            </a:r>
            <a:r>
              <a:rPr lang="zh-CN" altLang="en-US" b="1" dirty="0"/>
              <a:t>干线延展到太空</a:t>
            </a:r>
            <a:r>
              <a:rPr lang="zh-CN" altLang="en-US" dirty="0"/>
              <a:t>的</a:t>
            </a:r>
            <a:r>
              <a:rPr lang="zh-CN" altLang="en-US" b="1" dirty="0"/>
              <a:t>标枪</a:t>
            </a:r>
            <a:endParaRPr lang="en-US" altLang="zh-CN" b="1" dirty="0"/>
          </a:p>
          <a:p>
            <a:r>
              <a:rPr lang="zh-CN" altLang="en-US" dirty="0"/>
              <a:t>目前墨子通信卫星</a:t>
            </a:r>
            <a:r>
              <a:rPr lang="zh-CN" altLang="en-US" b="1" dirty="0"/>
              <a:t>以及之后的量子卫星</a:t>
            </a:r>
            <a:r>
              <a:rPr lang="zh-CN" altLang="en-US" dirty="0"/>
              <a:t>所要</a:t>
            </a:r>
            <a:r>
              <a:rPr lang="zh-CN" altLang="en-US" sz="1800" b="1" dirty="0">
                <a:solidFill>
                  <a:srgbClr val="FF0000"/>
                </a:solidFill>
              </a:rPr>
              <a:t>提供的就是这个服务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这里的量子密钥分发是指</a:t>
            </a:r>
            <a:endParaRPr lang="en-US" altLang="zh-CN" dirty="0"/>
          </a:p>
          <a:p>
            <a:r>
              <a:rPr lang="zh-CN" altLang="en-US" dirty="0"/>
              <a:t>墨子通信卫星的功能并不是传递明文或者密文，而是一个通过量子信道</a:t>
            </a:r>
            <a:r>
              <a:rPr lang="zh-CN" altLang="en-US" b="1" dirty="0"/>
              <a:t>为通信两端生成密钥</a:t>
            </a:r>
            <a:r>
              <a:rPr lang="zh-CN" altLang="en-US" dirty="0"/>
              <a:t>的服务器</a:t>
            </a:r>
            <a:endParaRPr lang="en-US" altLang="zh-CN" dirty="0"/>
          </a:p>
          <a:p>
            <a:r>
              <a:rPr lang="zh-CN" altLang="en-US" dirty="0"/>
              <a:t>那这个量子密钥分发到底是怎么回事呢？</a:t>
            </a:r>
            <a:endParaRPr lang="en-US" altLang="zh-CN" dirty="0"/>
          </a:p>
          <a:p>
            <a:r>
              <a:rPr lang="zh-CN" altLang="en-US" dirty="0"/>
              <a:t>请看（切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21917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接下来我会快速过一遍</a:t>
            </a:r>
            <a:r>
              <a:rPr lang="zh-CN" altLang="en-US" b="1" dirty="0"/>
              <a:t>墨子提供服务的的原理和协议</a:t>
            </a:r>
            <a:r>
              <a:rPr lang="zh-CN" altLang="en-US" dirty="0"/>
              <a:t>，大家要跟上我的</a:t>
            </a:r>
            <a:r>
              <a:rPr lang="en-US" altLang="zh-CN" dirty="0"/>
              <a:t>speed</a:t>
            </a:r>
            <a:r>
              <a:rPr lang="zh-CN" altLang="en-US" dirty="0"/>
              <a:t>啊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34531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量子密钥分发用到了量子世界里的两个基本原理</a:t>
            </a:r>
            <a:endParaRPr lang="en-US" altLang="zh-CN" dirty="0"/>
          </a:p>
          <a:p>
            <a:r>
              <a:rPr lang="zh-CN" altLang="en-US" dirty="0"/>
              <a:t>首先，这个不可克隆是指，我们现在手里有一个量子，它的</a:t>
            </a:r>
            <a:r>
              <a:rPr lang="zh-CN" altLang="en-US" b="1" dirty="0"/>
              <a:t>状态我不知道</a:t>
            </a:r>
            <a:r>
              <a:rPr lang="zh-CN" altLang="en-US" dirty="0"/>
              <a:t>，我也</a:t>
            </a:r>
            <a:r>
              <a:rPr lang="zh-CN" altLang="en-US" b="1" dirty="0"/>
              <a:t>不想管它状态是多少</a:t>
            </a:r>
            <a:r>
              <a:rPr lang="zh-CN" altLang="en-US" dirty="0"/>
              <a:t>，我</a:t>
            </a:r>
            <a:r>
              <a:rPr lang="zh-CN" altLang="en-US" b="1" dirty="0"/>
              <a:t>只想复制它</a:t>
            </a:r>
            <a:r>
              <a:rPr lang="zh-CN" altLang="en-US" dirty="0"/>
              <a:t>，这是不可能的。</a:t>
            </a:r>
            <a:endParaRPr lang="en-US" altLang="zh-CN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所以，量子的信息是不可复制的。量子信号</a:t>
            </a:r>
            <a:r>
              <a:rPr lang="zh-CN" altLang="en-US" b="1" dirty="0"/>
              <a:t>要么被全部拿走</a:t>
            </a:r>
            <a:r>
              <a:rPr lang="zh-CN" altLang="en-US" dirty="0"/>
              <a:t>，接收方收不到，</a:t>
            </a:r>
            <a:r>
              <a:rPr lang="zh-CN" altLang="en-US" b="1" dirty="0"/>
              <a:t>要么正常到达</a:t>
            </a:r>
            <a:r>
              <a:rPr lang="zh-CN" altLang="en-US" dirty="0"/>
              <a:t>接收方。</a:t>
            </a:r>
            <a:endParaRPr lang="en-US" altLang="zh-CN" dirty="0"/>
          </a:p>
          <a:p>
            <a:r>
              <a:rPr lang="zh-CN" altLang="en-US" dirty="0"/>
              <a:t>但是呢，我可以</a:t>
            </a:r>
            <a:r>
              <a:rPr lang="zh-CN" altLang="en-US" b="1" dirty="0"/>
              <a:t>先测量一下</a:t>
            </a:r>
            <a:r>
              <a:rPr lang="zh-CN" altLang="en-US" dirty="0"/>
              <a:t>它的量子状态，然后</a:t>
            </a:r>
            <a:r>
              <a:rPr lang="zh-CN" altLang="en-US" b="1" dirty="0"/>
              <a:t>制备一个状态一样的</a:t>
            </a:r>
            <a:r>
              <a:rPr lang="zh-CN" altLang="en-US" dirty="0"/>
              <a:t>量子。</a:t>
            </a:r>
            <a:endParaRPr lang="en-US" altLang="zh-CN" dirty="0"/>
          </a:p>
          <a:p>
            <a:r>
              <a:rPr lang="zh-CN" altLang="en-US" dirty="0"/>
              <a:t>这就涉及到了量子的第二个性质，</a:t>
            </a:r>
            <a:r>
              <a:rPr lang="zh-CN" altLang="en-US" b="1" dirty="0"/>
              <a:t>测量会改变量子的状态</a:t>
            </a:r>
            <a:endParaRPr lang="en-US" altLang="zh-CN" b="1" dirty="0"/>
          </a:p>
          <a:p>
            <a:r>
              <a:rPr lang="zh-CN" altLang="en-US" dirty="0"/>
              <a:t>那</a:t>
            </a:r>
            <a:r>
              <a:rPr lang="zh-CN" altLang="en-US" b="1" dirty="0"/>
              <a:t>量子的状态变了那我不就发现了</a:t>
            </a:r>
            <a:r>
              <a:rPr lang="zh-CN" altLang="en-US" dirty="0"/>
              <a:t>？</a:t>
            </a:r>
            <a:endParaRPr lang="en-US" altLang="zh-CN" b="1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因此给量子通信带来了</a:t>
            </a:r>
            <a:r>
              <a:rPr lang="zh-CN" altLang="en-US" b="1" dirty="0"/>
              <a:t>窃听必被发现</a:t>
            </a:r>
            <a:r>
              <a:rPr lang="zh-CN" altLang="en-US" dirty="0"/>
              <a:t>的特性</a:t>
            </a:r>
            <a:endParaRPr lang="en-US" altLang="zh-CN" dirty="0"/>
          </a:p>
          <a:p>
            <a:r>
              <a:rPr lang="zh-CN" altLang="en-US" dirty="0"/>
              <a:t>所以不管怎么样，从量子信道中窃取任何的信息接收方都有办法发现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700038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然后量子信道是</a:t>
            </a:r>
            <a:r>
              <a:rPr lang="zh-CN" altLang="en-US" b="1" dirty="0"/>
              <a:t>如何传递信息</a:t>
            </a:r>
            <a:r>
              <a:rPr lang="zh-CN" altLang="en-US" dirty="0"/>
              <a:t>的呢？</a:t>
            </a:r>
            <a:endParaRPr lang="en-US" altLang="zh-CN" dirty="0"/>
          </a:p>
          <a:p>
            <a:r>
              <a:rPr lang="zh-CN" altLang="en-US" dirty="0"/>
              <a:t>在量子密钥分发中我们用到了</a:t>
            </a:r>
            <a:r>
              <a:rPr lang="zh-CN" altLang="en-US" b="1" dirty="0"/>
              <a:t>两种极化方向</a:t>
            </a:r>
            <a:r>
              <a:rPr lang="zh-CN" altLang="en-US" dirty="0"/>
              <a:t>和</a:t>
            </a:r>
            <a:r>
              <a:rPr lang="zh-CN" altLang="en-US" b="1" dirty="0"/>
              <a:t>两种测量方向</a:t>
            </a:r>
            <a:endParaRPr lang="en-US" altLang="zh-CN" b="1" dirty="0"/>
          </a:p>
          <a:p>
            <a:r>
              <a:rPr lang="zh-CN" altLang="en-US" dirty="0"/>
              <a:t>然后其中这个极化方向呢</a:t>
            </a:r>
            <a:endParaRPr lang="en-US" altLang="zh-CN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一共能生成</a:t>
            </a:r>
            <a:r>
              <a:rPr lang="zh-CN" altLang="en-US" b="1" dirty="0"/>
              <a:t>四种光量子</a:t>
            </a:r>
            <a:r>
              <a:rPr lang="zh-CN" altLang="en-US" dirty="0"/>
              <a:t>，就是这四种</a:t>
            </a:r>
            <a:endParaRPr lang="en-US" altLang="zh-CN" dirty="0"/>
          </a:p>
          <a:p>
            <a:r>
              <a:rPr lang="zh-CN" altLang="en-US" dirty="0"/>
              <a:t>分别对应</a:t>
            </a:r>
            <a:r>
              <a:rPr lang="en-US" altLang="zh-CN" b="1" dirty="0"/>
              <a:t>4</a:t>
            </a:r>
            <a:r>
              <a:rPr lang="zh-CN" altLang="en-US" b="1" dirty="0"/>
              <a:t>种偏振光</a:t>
            </a:r>
            <a:r>
              <a:rPr lang="zh-CN" altLang="en-US" dirty="0"/>
              <a:t>，这个大家在</a:t>
            </a:r>
            <a:r>
              <a:rPr lang="zh-CN" altLang="en-US" b="1" dirty="0"/>
              <a:t>大物里都学过</a:t>
            </a:r>
            <a:r>
              <a:rPr lang="zh-CN" altLang="en-US" dirty="0"/>
              <a:t>吧，好</a:t>
            </a:r>
            <a:endParaRPr lang="en-US" altLang="zh-CN" dirty="0"/>
          </a:p>
          <a:p>
            <a:r>
              <a:rPr lang="zh-CN" altLang="en-US" dirty="0"/>
              <a:t>（切</a:t>
            </a:r>
            <a:r>
              <a:rPr lang="en-US" altLang="zh-CN" dirty="0"/>
              <a:t>PPT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然后我们可以用对应的两种方向对这四种量子</a:t>
            </a:r>
            <a:r>
              <a:rPr lang="zh-CN" altLang="en-US" b="1" dirty="0"/>
              <a:t>进行测量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3F039B-4591-4DE6-BFC9-33B1D07E28A0}" type="slidenum">
              <a:rPr lang="zh-CN" altLang="en-US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6760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www.1ppt.com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49DCA6-C815-443D-B78D-69CC7F3ECD8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47864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www.1ppt.com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D80C27-FAD3-4C25-967C-584D588572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14180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www.1ppt.com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A467E2-C90C-4CC5-8EBB-BC2A3DE11FA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87067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 txBox="1">
            <a:spLocks/>
          </p:cNvSpPr>
          <p:nvPr userDrawn="1"/>
        </p:nvSpPr>
        <p:spPr>
          <a:xfrm>
            <a:off x="0" y="-26988"/>
            <a:ext cx="9144000" cy="1446213"/>
          </a:xfrm>
          <a:prstGeom prst="rect">
            <a:avLst/>
          </a:prstGeom>
          <a:solidFill>
            <a:srgbClr val="02409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tIns="0" bIns="0" anchor="ctr"/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116632"/>
            <a:ext cx="8229600" cy="1143000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590800" y="6356349"/>
            <a:ext cx="3717032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dirty="0"/>
              <a:t>SIGINI--https://dianshenseu.github.io/year-archive/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F73BD-9E48-4CD7-BA59-E2C9AA38062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04793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www.1ppt.com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A4F965-022A-49CE-BF09-2CEE56C360C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86679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www.1ppt.com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F6426E-AC92-4A19-A270-0F53D626B2F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8298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www.1ppt.com</a:t>
            </a: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A781BB-81AF-4B15-BC00-AA895F2A54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73105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www.1ppt.com</a:t>
            </a: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460E49-C656-42D4-86BB-59E8743D082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59379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www.1ppt.com</a:t>
            </a: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D65A4C-02D2-4C3E-8A99-D1258FD7765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20345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www.1ppt.com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B29ADC-3CE7-4230-AA6F-F224676DF94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83966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www.1ppt.com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C0F243-8E6B-4191-A783-9A55A9D1B4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4592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457200" y="6356349"/>
            <a:ext cx="5850632" cy="3651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pPr>
              <a:defRPr/>
            </a:pPr>
            <a:r>
              <a:rPr lang="en-US" altLang="zh-CN" dirty="0"/>
              <a:t>SIGINI--https://dianshenseu.github.io/year-archive/</a:t>
            </a:r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F73BD-9E48-4CD7-BA59-E2C9AA38062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82" r:id="rId1"/>
    <p:sldLayoutId id="2147484602" r:id="rId2"/>
    <p:sldLayoutId id="2147484583" r:id="rId3"/>
    <p:sldLayoutId id="2147484584" r:id="rId4"/>
    <p:sldLayoutId id="2147484585" r:id="rId5"/>
    <p:sldLayoutId id="2147484586" r:id="rId6"/>
    <p:sldLayoutId id="2147484587" r:id="rId7"/>
    <p:sldLayoutId id="2147484588" r:id="rId8"/>
    <p:sldLayoutId id="2147484589" r:id="rId9"/>
    <p:sldLayoutId id="2147484590" r:id="rId10"/>
    <p:sldLayoutId id="214748459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3"/>
          <p:cNvSpPr txBox="1">
            <a:spLocks/>
          </p:cNvSpPr>
          <p:nvPr/>
        </p:nvSpPr>
        <p:spPr>
          <a:xfrm>
            <a:off x="-11113" y="1922139"/>
            <a:ext cx="9144000" cy="1944687"/>
          </a:xfrm>
          <a:prstGeom prst="rect">
            <a:avLst/>
          </a:prstGeom>
          <a:solidFill>
            <a:srgbClr val="02409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tIns="0" bIns="0" anchor="ctr"/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913782"/>
            <a:ext cx="9132887" cy="1944687"/>
          </a:xfrm>
        </p:spPr>
        <p:txBody>
          <a:bodyPr rtlCol="0">
            <a:noAutofit/>
          </a:bodyPr>
          <a:lstStyle/>
          <a:p>
            <a:pPr eaLnBrk="1" fontAlgn="auto" hangingPunct="1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Satellite Services provided in China</a:t>
            </a:r>
          </a:p>
        </p:txBody>
      </p:sp>
      <p:sp>
        <p:nvSpPr>
          <p:cNvPr id="6149" name="副标题 2"/>
          <p:cNvSpPr>
            <a:spLocks noGrp="1"/>
          </p:cNvSpPr>
          <p:nvPr>
            <p:ph type="subTitle" idx="1"/>
          </p:nvPr>
        </p:nvSpPr>
        <p:spPr>
          <a:xfrm>
            <a:off x="1371600" y="4292600"/>
            <a:ext cx="6400800" cy="1752600"/>
          </a:xfrm>
        </p:spPr>
        <p:txBody>
          <a:bodyPr/>
          <a:lstStyle/>
          <a:p>
            <a:pPr eaLnBrk="1" hangingPunct="1">
              <a:spcAft>
                <a:spcPts val="2400"/>
              </a:spcAft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小组成员：尹达恒、唐安然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Aft>
                <a:spcPts val="2400"/>
              </a:spcAft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指导老师：周玲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Aft>
                <a:spcPts val="2400"/>
              </a:spcAft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2020.09.23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7320122-81F7-40B8-9F02-0E618E6A47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13" y="0"/>
            <a:ext cx="283845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163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BC9FD-0C9E-430F-B3C3-CCA3C22B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量子的基本性质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D786CB3E-4C84-40E4-8EAC-850A199B55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70039B5-5197-4D21-A983-B2FBF7212D77}"/>
              </a:ext>
            </a:extLst>
          </p:cNvPr>
          <p:cNvSpPr txBox="1"/>
          <p:nvPr/>
        </p:nvSpPr>
        <p:spPr>
          <a:xfrm>
            <a:off x="514780" y="1867012"/>
            <a:ext cx="2603321" cy="52322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800" dirty="0"/>
              <a:t>两种极化方向</a:t>
            </a:r>
            <a:endParaRPr lang="en-US" altLang="zh-CN" sz="2800" dirty="0"/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8CAA712-7147-4EEF-8E9E-E79B087C9E12}"/>
              </a:ext>
            </a:extLst>
          </p:cNvPr>
          <p:cNvGrpSpPr/>
          <p:nvPr/>
        </p:nvGrpSpPr>
        <p:grpSpPr>
          <a:xfrm>
            <a:off x="1671040" y="3021218"/>
            <a:ext cx="1364476" cy="1146018"/>
            <a:chOff x="1034001" y="3021218"/>
            <a:chExt cx="1364476" cy="1146018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4FFD2006-6E40-4DB0-9AA2-11FACFD60490}"/>
                </a:ext>
              </a:extLst>
            </p:cNvPr>
            <p:cNvSpPr/>
            <p:nvPr/>
          </p:nvSpPr>
          <p:spPr>
            <a:xfrm>
              <a:off x="1361492" y="3021218"/>
              <a:ext cx="720000" cy="7200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Z</a:t>
              </a:r>
              <a:endParaRPr lang="zh-CN" altLang="en-US" dirty="0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FDFA5C72-AA7E-4E3E-A516-CF24E9FF9A26}"/>
                </a:ext>
              </a:extLst>
            </p:cNvPr>
            <p:cNvSpPr txBox="1"/>
            <p:nvPr/>
          </p:nvSpPr>
          <p:spPr>
            <a:xfrm>
              <a:off x="1034001" y="3797904"/>
              <a:ext cx="13644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/>
                <a:t>±45°</a:t>
              </a:r>
              <a:r>
                <a:rPr lang="zh-CN" altLang="en-US" dirty="0"/>
                <a:t>极化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95A6C7B-D610-4347-A843-23011CF4B480}"/>
              </a:ext>
            </a:extLst>
          </p:cNvPr>
          <p:cNvGrpSpPr/>
          <p:nvPr/>
        </p:nvGrpSpPr>
        <p:grpSpPr>
          <a:xfrm>
            <a:off x="1536387" y="4879195"/>
            <a:ext cx="1633781" cy="1186276"/>
            <a:chOff x="899348" y="4879195"/>
            <a:chExt cx="1633781" cy="1186276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11966309-0DCE-462E-931B-EB4E73DD48AD}"/>
                </a:ext>
              </a:extLst>
            </p:cNvPr>
            <p:cNvSpPr/>
            <p:nvPr/>
          </p:nvSpPr>
          <p:spPr>
            <a:xfrm>
              <a:off x="1361492" y="4879195"/>
              <a:ext cx="720000" cy="7200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X</a:t>
              </a:r>
              <a:endParaRPr lang="zh-CN" altLang="en-US" dirty="0"/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C1B9E09-F605-4EA3-AFFF-C9F13D1D170C}"/>
                </a:ext>
              </a:extLst>
            </p:cNvPr>
            <p:cNvSpPr txBox="1"/>
            <p:nvPr/>
          </p:nvSpPr>
          <p:spPr>
            <a:xfrm>
              <a:off x="899348" y="5696139"/>
              <a:ext cx="1633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水平</a:t>
              </a:r>
              <a:r>
                <a:rPr lang="en-US" altLang="zh-CN" dirty="0"/>
                <a:t>/</a:t>
              </a:r>
              <a:r>
                <a:rPr lang="zh-CN" altLang="en-US" dirty="0"/>
                <a:t>垂直极化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C9382BA1-EAD4-4338-BD97-0894735DB9D2}"/>
              </a:ext>
            </a:extLst>
          </p:cNvPr>
          <p:cNvGrpSpPr/>
          <p:nvPr/>
        </p:nvGrpSpPr>
        <p:grpSpPr>
          <a:xfrm>
            <a:off x="2819694" y="1869424"/>
            <a:ext cx="2739042" cy="4232494"/>
            <a:chOff x="2182655" y="1869424"/>
            <a:chExt cx="2739042" cy="423249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EF277C5-CACC-48E9-B42E-A55F6AE4B6AF}"/>
                </a:ext>
              </a:extLst>
            </p:cNvPr>
            <p:cNvSpPr txBox="1"/>
            <p:nvPr/>
          </p:nvSpPr>
          <p:spPr>
            <a:xfrm>
              <a:off x="2318376" y="1869424"/>
              <a:ext cx="2603321" cy="523220"/>
            </a:xfrm>
            <a:prstGeom prst="rect">
              <a:avLst/>
            </a:prstGeom>
            <a:noFill/>
          </p:spPr>
          <p:txBody>
            <a:bodyPr vert="horz" wrap="square">
              <a:spAutoFit/>
            </a:bodyPr>
            <a:lstStyle/>
            <a:p>
              <a:pPr algn="ctr"/>
              <a:r>
                <a:rPr lang="zh-CN" altLang="en-US" sz="2800" dirty="0"/>
                <a:t>四种光量子</a:t>
              </a:r>
              <a:endParaRPr lang="en-US" altLang="zh-CN" sz="2800" dirty="0"/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C4BD4AA6-AC80-463C-B39F-C13E6ED2555B}"/>
                </a:ext>
              </a:extLst>
            </p:cNvPr>
            <p:cNvGrpSpPr/>
            <p:nvPr/>
          </p:nvGrpSpPr>
          <p:grpSpPr>
            <a:xfrm>
              <a:off x="2185196" y="2538662"/>
              <a:ext cx="2268133" cy="1667752"/>
              <a:chOff x="2185196" y="2538662"/>
              <a:chExt cx="2268133" cy="1667752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C11C59B3-F9E4-4538-B18F-BCAF0B469E70}"/>
                  </a:ext>
                </a:extLst>
              </p:cNvPr>
              <p:cNvGrpSpPr/>
              <p:nvPr/>
            </p:nvGrpSpPr>
            <p:grpSpPr>
              <a:xfrm>
                <a:off x="2481062" y="2538662"/>
                <a:ext cx="1972267" cy="1667752"/>
                <a:chOff x="2481062" y="2538662"/>
                <a:chExt cx="1972267" cy="1667752"/>
              </a:xfrm>
            </p:grpSpPr>
            <p:grpSp>
              <p:nvGrpSpPr>
                <p:cNvPr id="42" name="组合 41">
                  <a:extLst>
                    <a:ext uri="{FF2B5EF4-FFF2-40B4-BE49-F238E27FC236}">
                      <a16:creationId xmlns:a16="http://schemas.microsoft.com/office/drawing/2014/main" id="{F80C93C2-5036-43B6-A7BB-72B72FCD7896}"/>
                    </a:ext>
                  </a:extLst>
                </p:cNvPr>
                <p:cNvGrpSpPr/>
                <p:nvPr/>
              </p:nvGrpSpPr>
              <p:grpSpPr>
                <a:xfrm>
                  <a:off x="2565481" y="3486414"/>
                  <a:ext cx="1887848" cy="720000"/>
                  <a:chOff x="2565481" y="3486414"/>
                  <a:chExt cx="1887848" cy="720000"/>
                </a:xfrm>
              </p:grpSpPr>
              <p:sp>
                <p:nvSpPr>
                  <p:cNvPr id="24" name="椭圆 23">
                    <a:extLst>
                      <a:ext uri="{FF2B5EF4-FFF2-40B4-BE49-F238E27FC236}">
                        <a16:creationId xmlns:a16="http://schemas.microsoft.com/office/drawing/2014/main" id="{18FE25D6-10F5-4227-A5BA-A93626F92617}"/>
                      </a:ext>
                    </a:extLst>
                  </p:cNvPr>
                  <p:cNvSpPr/>
                  <p:nvPr/>
                </p:nvSpPr>
                <p:spPr>
                  <a:xfrm>
                    <a:off x="3733329" y="3486414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↘</a:t>
                    </a:r>
                  </a:p>
                </p:txBody>
              </p:sp>
              <p:sp>
                <p:nvSpPr>
                  <p:cNvPr id="33" name="文本框 32">
                    <a:extLst>
                      <a:ext uri="{FF2B5EF4-FFF2-40B4-BE49-F238E27FC236}">
                        <a16:creationId xmlns:a16="http://schemas.microsoft.com/office/drawing/2014/main" id="{B2E6996E-BA7C-428F-81DA-C3D5C4EDDEB1}"/>
                      </a:ext>
                    </a:extLst>
                  </p:cNvPr>
                  <p:cNvSpPr txBox="1"/>
                  <p:nvPr/>
                </p:nvSpPr>
                <p:spPr>
                  <a:xfrm>
                    <a:off x="2565481" y="3520905"/>
                    <a:ext cx="1236237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zh-CN" dirty="0"/>
                      <a:t>-45°</a:t>
                    </a:r>
                    <a:r>
                      <a:rPr lang="zh-CN" altLang="en-US" dirty="0"/>
                      <a:t>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</a:p>
                </p:txBody>
              </p:sp>
            </p:grpSp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A097E01A-FA23-46D0-9516-47EF8DD5BE3F}"/>
                    </a:ext>
                  </a:extLst>
                </p:cNvPr>
                <p:cNvGrpSpPr/>
                <p:nvPr/>
              </p:nvGrpSpPr>
              <p:grpSpPr>
                <a:xfrm>
                  <a:off x="2481062" y="2538662"/>
                  <a:ext cx="1972267" cy="720000"/>
                  <a:chOff x="2481062" y="2538662"/>
                  <a:chExt cx="1972267" cy="720000"/>
                </a:xfrm>
              </p:grpSpPr>
              <p:sp>
                <p:nvSpPr>
                  <p:cNvPr id="14" name="椭圆 13">
                    <a:extLst>
                      <a:ext uri="{FF2B5EF4-FFF2-40B4-BE49-F238E27FC236}">
                        <a16:creationId xmlns:a16="http://schemas.microsoft.com/office/drawing/2014/main" id="{08614D64-95F3-4D97-95F8-BEFCC9379D21}"/>
                      </a:ext>
                    </a:extLst>
                  </p:cNvPr>
                  <p:cNvSpPr/>
                  <p:nvPr/>
                </p:nvSpPr>
                <p:spPr>
                  <a:xfrm>
                    <a:off x="3733329" y="2538662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↗</a:t>
                    </a:r>
                  </a:p>
                </p:txBody>
              </p:sp>
              <p:sp>
                <p:nvSpPr>
                  <p:cNvPr id="35" name="文本框 34">
                    <a:extLst>
                      <a:ext uri="{FF2B5EF4-FFF2-40B4-BE49-F238E27FC236}">
                        <a16:creationId xmlns:a16="http://schemas.microsoft.com/office/drawing/2014/main" id="{E7B4AB99-DE64-4534-84FE-93F546AF39B5}"/>
                      </a:ext>
                    </a:extLst>
                  </p:cNvPr>
                  <p:cNvSpPr txBox="1"/>
                  <p:nvPr/>
                </p:nvSpPr>
                <p:spPr>
                  <a:xfrm>
                    <a:off x="2481062" y="2575496"/>
                    <a:ext cx="1268297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zh-CN" dirty="0"/>
                      <a:t>+45°</a:t>
                    </a:r>
                    <a:r>
                      <a:rPr lang="zh-CN" altLang="en-US" dirty="0"/>
                      <a:t>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</a:p>
                </p:txBody>
              </p:sp>
            </p:grpSp>
          </p:grpSp>
          <p:sp>
            <p:nvSpPr>
              <p:cNvPr id="46" name="左大括号 45">
                <a:extLst>
                  <a:ext uri="{FF2B5EF4-FFF2-40B4-BE49-F238E27FC236}">
                    <a16:creationId xmlns:a16="http://schemas.microsoft.com/office/drawing/2014/main" id="{5BC2F01D-09FF-4248-A47A-7E8084AD5D11}"/>
                  </a:ext>
                </a:extLst>
              </p:cNvPr>
              <p:cNvSpPr/>
              <p:nvPr/>
            </p:nvSpPr>
            <p:spPr>
              <a:xfrm>
                <a:off x="2185196" y="2538662"/>
                <a:ext cx="412356" cy="1667752"/>
              </a:xfrm>
              <a:prstGeom prst="leftBrace">
                <a:avLst>
                  <a:gd name="adj1" fmla="val 101111"/>
                  <a:gd name="adj2" fmla="val 50000"/>
                </a:avLst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1EE1045D-5325-485A-9319-48CBAA9C3015}"/>
                </a:ext>
              </a:extLst>
            </p:cNvPr>
            <p:cNvGrpSpPr/>
            <p:nvPr/>
          </p:nvGrpSpPr>
          <p:grpSpPr>
            <a:xfrm>
              <a:off x="2182655" y="4434166"/>
              <a:ext cx="2274942" cy="1667752"/>
              <a:chOff x="2182655" y="4434166"/>
              <a:chExt cx="2274942" cy="1667752"/>
            </a:xfrm>
          </p:grpSpPr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0A0BE2BC-0C8F-4BD9-BF07-FD6A7D981FA4}"/>
                  </a:ext>
                </a:extLst>
              </p:cNvPr>
              <p:cNvGrpSpPr/>
              <p:nvPr/>
            </p:nvGrpSpPr>
            <p:grpSpPr>
              <a:xfrm>
                <a:off x="2625333" y="4434166"/>
                <a:ext cx="1832264" cy="1667752"/>
                <a:chOff x="2625333" y="4434166"/>
                <a:chExt cx="1832264" cy="1667752"/>
              </a:xfrm>
            </p:grpSpPr>
            <p:grpSp>
              <p:nvGrpSpPr>
                <p:cNvPr id="43" name="组合 42">
                  <a:extLst>
                    <a:ext uri="{FF2B5EF4-FFF2-40B4-BE49-F238E27FC236}">
                      <a16:creationId xmlns:a16="http://schemas.microsoft.com/office/drawing/2014/main" id="{748AFF01-D495-46DB-B413-81D82704EB6B}"/>
                    </a:ext>
                  </a:extLst>
                </p:cNvPr>
                <p:cNvGrpSpPr/>
                <p:nvPr/>
              </p:nvGrpSpPr>
              <p:grpSpPr>
                <a:xfrm>
                  <a:off x="2625333" y="5381918"/>
                  <a:ext cx="1832264" cy="720000"/>
                  <a:chOff x="2625333" y="5381918"/>
                  <a:chExt cx="1832264" cy="720000"/>
                </a:xfrm>
              </p:grpSpPr>
              <p:sp>
                <p:nvSpPr>
                  <p:cNvPr id="28" name="椭圆 27">
                    <a:extLst>
                      <a:ext uri="{FF2B5EF4-FFF2-40B4-BE49-F238E27FC236}">
                        <a16:creationId xmlns:a16="http://schemas.microsoft.com/office/drawing/2014/main" id="{679416AE-4137-408A-B5E8-1056A180DA1F}"/>
                      </a:ext>
                    </a:extLst>
                  </p:cNvPr>
                  <p:cNvSpPr/>
                  <p:nvPr/>
                </p:nvSpPr>
                <p:spPr>
                  <a:xfrm>
                    <a:off x="3737597" y="5381918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→</a:t>
                    </a:r>
                  </a:p>
                </p:txBody>
              </p:sp>
              <p:sp>
                <p:nvSpPr>
                  <p:cNvPr id="29" name="文本框 28">
                    <a:extLst>
                      <a:ext uri="{FF2B5EF4-FFF2-40B4-BE49-F238E27FC236}">
                        <a16:creationId xmlns:a16="http://schemas.microsoft.com/office/drawing/2014/main" id="{476B2DEF-7F26-4C2B-9257-FC2D385E7B06}"/>
                      </a:ext>
                    </a:extLst>
                  </p:cNvPr>
                  <p:cNvSpPr txBox="1"/>
                  <p:nvPr/>
                </p:nvSpPr>
                <p:spPr>
                  <a:xfrm>
                    <a:off x="2625333" y="5419140"/>
                    <a:ext cx="1107996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zh-CN" altLang="en-US" dirty="0"/>
                      <a:t>水平偏振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</a:p>
                </p:txBody>
              </p:sp>
            </p:grpSp>
            <p:grpSp>
              <p:nvGrpSpPr>
                <p:cNvPr id="40" name="组合 39">
                  <a:extLst>
                    <a:ext uri="{FF2B5EF4-FFF2-40B4-BE49-F238E27FC236}">
                      <a16:creationId xmlns:a16="http://schemas.microsoft.com/office/drawing/2014/main" id="{C73A08F8-EFBC-4B45-85B2-807023A01239}"/>
                    </a:ext>
                  </a:extLst>
                </p:cNvPr>
                <p:cNvGrpSpPr/>
                <p:nvPr/>
              </p:nvGrpSpPr>
              <p:grpSpPr>
                <a:xfrm>
                  <a:off x="2625334" y="4434166"/>
                  <a:ext cx="1827995" cy="720000"/>
                  <a:chOff x="2625334" y="4434166"/>
                  <a:chExt cx="1827995" cy="720000"/>
                </a:xfrm>
              </p:grpSpPr>
              <p:sp>
                <p:nvSpPr>
                  <p:cNvPr id="26" name="椭圆 25">
                    <a:extLst>
                      <a:ext uri="{FF2B5EF4-FFF2-40B4-BE49-F238E27FC236}">
                        <a16:creationId xmlns:a16="http://schemas.microsoft.com/office/drawing/2014/main" id="{9F3216B4-A6F6-44DC-AEF9-4B441D1343DF}"/>
                      </a:ext>
                    </a:extLst>
                  </p:cNvPr>
                  <p:cNvSpPr/>
                  <p:nvPr/>
                </p:nvSpPr>
                <p:spPr>
                  <a:xfrm>
                    <a:off x="3733329" y="4434166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↑</a:t>
                    </a:r>
                  </a:p>
                </p:txBody>
              </p:sp>
              <p:sp>
                <p:nvSpPr>
                  <p:cNvPr id="31" name="文本框 30">
                    <a:extLst>
                      <a:ext uri="{FF2B5EF4-FFF2-40B4-BE49-F238E27FC236}">
                        <a16:creationId xmlns:a16="http://schemas.microsoft.com/office/drawing/2014/main" id="{136A7A70-9242-4221-83F0-EAF901E92CDC}"/>
                      </a:ext>
                    </a:extLst>
                  </p:cNvPr>
                  <p:cNvSpPr txBox="1"/>
                  <p:nvPr/>
                </p:nvSpPr>
                <p:spPr>
                  <a:xfrm>
                    <a:off x="2625334" y="4438853"/>
                    <a:ext cx="1107996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zh-CN" altLang="en-US" dirty="0"/>
                      <a:t>垂直偏振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</a:p>
                </p:txBody>
              </p:sp>
            </p:grpSp>
          </p:grpSp>
          <p:sp>
            <p:nvSpPr>
              <p:cNvPr id="48" name="左大括号 47">
                <a:extLst>
                  <a:ext uri="{FF2B5EF4-FFF2-40B4-BE49-F238E27FC236}">
                    <a16:creationId xmlns:a16="http://schemas.microsoft.com/office/drawing/2014/main" id="{27C461B5-9EDE-4B73-ACF6-AFC349740A35}"/>
                  </a:ext>
                </a:extLst>
              </p:cNvPr>
              <p:cNvSpPr/>
              <p:nvPr/>
            </p:nvSpPr>
            <p:spPr>
              <a:xfrm>
                <a:off x="2182655" y="4434166"/>
                <a:ext cx="412356" cy="1667752"/>
              </a:xfrm>
              <a:prstGeom prst="leftBrace">
                <a:avLst>
                  <a:gd name="adj1" fmla="val 101111"/>
                  <a:gd name="adj2" fmla="val 50000"/>
                </a:avLst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2" name="箭头: 上弧形 51">
            <a:extLst>
              <a:ext uri="{FF2B5EF4-FFF2-40B4-BE49-F238E27FC236}">
                <a16:creationId xmlns:a16="http://schemas.microsoft.com/office/drawing/2014/main" id="{9E76E22F-DB22-4DBB-8998-AAB54670D2F7}"/>
              </a:ext>
            </a:extLst>
          </p:cNvPr>
          <p:cNvSpPr/>
          <p:nvPr/>
        </p:nvSpPr>
        <p:spPr>
          <a:xfrm>
            <a:off x="2794763" y="1551579"/>
            <a:ext cx="815514" cy="406480"/>
          </a:xfrm>
          <a:prstGeom prst="curved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制备</a:t>
            </a: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03DA26A1-2274-4367-899B-A88C7E60EC0E}"/>
              </a:ext>
            </a:extLst>
          </p:cNvPr>
          <p:cNvGrpSpPr/>
          <p:nvPr/>
        </p:nvGrpSpPr>
        <p:grpSpPr>
          <a:xfrm>
            <a:off x="5281047" y="1869424"/>
            <a:ext cx="2603321" cy="4196047"/>
            <a:chOff x="5523964" y="1869424"/>
            <a:chExt cx="2603321" cy="4196047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A8D3A43-0F24-4BCD-A028-DAA403E78A84}"/>
                </a:ext>
              </a:extLst>
            </p:cNvPr>
            <p:cNvSpPr txBox="1"/>
            <p:nvPr/>
          </p:nvSpPr>
          <p:spPr>
            <a:xfrm>
              <a:off x="5523964" y="1869424"/>
              <a:ext cx="2603321" cy="523220"/>
            </a:xfrm>
            <a:prstGeom prst="rect">
              <a:avLst/>
            </a:prstGeom>
            <a:noFill/>
          </p:spPr>
          <p:txBody>
            <a:bodyPr vert="horz" wrap="square">
              <a:spAutoFit/>
            </a:bodyPr>
            <a:lstStyle/>
            <a:p>
              <a:pPr algn="ctr"/>
              <a:r>
                <a:rPr lang="zh-CN" altLang="en-US" sz="2800" dirty="0"/>
                <a:t>两种测量方向</a:t>
              </a:r>
              <a:endParaRPr lang="en-US" altLang="zh-CN" sz="2800" dirty="0"/>
            </a:p>
          </p:txBody>
        </p: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44F5FDEA-0A58-4CE9-89B1-6541ADBE2C34}"/>
                </a:ext>
              </a:extLst>
            </p:cNvPr>
            <p:cNvGrpSpPr/>
            <p:nvPr/>
          </p:nvGrpSpPr>
          <p:grpSpPr>
            <a:xfrm>
              <a:off x="5718269" y="3021218"/>
              <a:ext cx="2095445" cy="3044253"/>
              <a:chOff x="5718269" y="3021218"/>
              <a:chExt cx="2095445" cy="3044253"/>
            </a:xfrm>
          </p:grpSpPr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D68BD259-5F92-44B3-911C-10E28802C30D}"/>
                  </a:ext>
                </a:extLst>
              </p:cNvPr>
              <p:cNvGrpSpPr/>
              <p:nvPr/>
            </p:nvGrpSpPr>
            <p:grpSpPr>
              <a:xfrm>
                <a:off x="5852920" y="3021218"/>
                <a:ext cx="1826142" cy="1146018"/>
                <a:chOff x="5852920" y="3021218"/>
                <a:chExt cx="1826142" cy="1146018"/>
              </a:xfrm>
            </p:grpSpPr>
            <p:sp>
              <p:nvSpPr>
                <p:cNvPr id="56" name="矩形: 圆角 55">
                  <a:extLst>
                    <a:ext uri="{FF2B5EF4-FFF2-40B4-BE49-F238E27FC236}">
                      <a16:creationId xmlns:a16="http://schemas.microsoft.com/office/drawing/2014/main" id="{88E393E3-0D2A-4EC3-9E74-5C1661F915A1}"/>
                    </a:ext>
                  </a:extLst>
                </p:cNvPr>
                <p:cNvSpPr/>
                <p:nvPr/>
              </p:nvSpPr>
              <p:spPr>
                <a:xfrm>
                  <a:off x="6405992" y="3021218"/>
                  <a:ext cx="720000" cy="720080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Z</a:t>
                  </a:r>
                  <a:endParaRPr lang="zh-CN" altLang="en-US" dirty="0"/>
                </a:p>
              </p:txBody>
            </p:sp>
            <p:sp>
              <p:nvSpPr>
                <p:cNvPr id="57" name="文本框 56">
                  <a:extLst>
                    <a:ext uri="{FF2B5EF4-FFF2-40B4-BE49-F238E27FC236}">
                      <a16:creationId xmlns:a16="http://schemas.microsoft.com/office/drawing/2014/main" id="{389878FC-800E-4521-923A-0703E96CE648}"/>
                    </a:ext>
                  </a:extLst>
                </p:cNvPr>
                <p:cNvSpPr txBox="1"/>
                <p:nvPr/>
              </p:nvSpPr>
              <p:spPr>
                <a:xfrm>
                  <a:off x="5852920" y="3797904"/>
                  <a:ext cx="182614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dirty="0"/>
                    <a:t>±45°</a:t>
                  </a:r>
                  <a:r>
                    <a:rPr lang="zh-CN" altLang="en-US" dirty="0"/>
                    <a:t>偏振测量</a:t>
                  </a:r>
                </a:p>
              </p:txBody>
            </p:sp>
          </p:grpSp>
          <p:grpSp>
            <p:nvGrpSpPr>
              <p:cNvPr id="62" name="组合 61">
                <a:extLst>
                  <a:ext uri="{FF2B5EF4-FFF2-40B4-BE49-F238E27FC236}">
                    <a16:creationId xmlns:a16="http://schemas.microsoft.com/office/drawing/2014/main" id="{190A17C8-BB7F-442A-845B-C46F3564817C}"/>
                  </a:ext>
                </a:extLst>
              </p:cNvPr>
              <p:cNvGrpSpPr/>
              <p:nvPr/>
            </p:nvGrpSpPr>
            <p:grpSpPr>
              <a:xfrm>
                <a:off x="5718269" y="4879195"/>
                <a:ext cx="2095445" cy="1186276"/>
                <a:chOff x="5718269" y="4879195"/>
                <a:chExt cx="2095445" cy="1186276"/>
              </a:xfrm>
            </p:grpSpPr>
            <p:sp>
              <p:nvSpPr>
                <p:cNvPr id="59" name="矩形: 圆角 58">
                  <a:extLst>
                    <a:ext uri="{FF2B5EF4-FFF2-40B4-BE49-F238E27FC236}">
                      <a16:creationId xmlns:a16="http://schemas.microsoft.com/office/drawing/2014/main" id="{FDCF4E53-442B-4FAE-9D69-CAE16A027D91}"/>
                    </a:ext>
                  </a:extLst>
                </p:cNvPr>
                <p:cNvSpPr/>
                <p:nvPr/>
              </p:nvSpPr>
              <p:spPr>
                <a:xfrm>
                  <a:off x="6405992" y="4879195"/>
                  <a:ext cx="720000" cy="720080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DDFD509C-48A4-4086-A0F7-2E5917FE6679}"/>
                    </a:ext>
                  </a:extLst>
                </p:cNvPr>
                <p:cNvSpPr txBox="1"/>
                <p:nvPr/>
              </p:nvSpPr>
              <p:spPr>
                <a:xfrm>
                  <a:off x="5718269" y="5696139"/>
                  <a:ext cx="209544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dirty="0"/>
                    <a:t>水平</a:t>
                  </a:r>
                  <a:r>
                    <a:rPr lang="en-US" altLang="zh-CN" dirty="0"/>
                    <a:t>/</a:t>
                  </a:r>
                  <a:r>
                    <a:rPr lang="zh-CN" altLang="en-US" dirty="0"/>
                    <a:t>垂直偏振测量</a:t>
                  </a:r>
                </a:p>
              </p:txBody>
            </p:sp>
          </p:grpSp>
        </p:grpSp>
      </p:grpSp>
      <p:sp>
        <p:nvSpPr>
          <p:cNvPr id="65" name="箭头: 上弧形 64">
            <a:extLst>
              <a:ext uri="{FF2B5EF4-FFF2-40B4-BE49-F238E27FC236}">
                <a16:creationId xmlns:a16="http://schemas.microsoft.com/office/drawing/2014/main" id="{D2BB73E2-25FB-40ED-9753-1DFBD5C65204}"/>
              </a:ext>
            </a:extLst>
          </p:cNvPr>
          <p:cNvSpPr/>
          <p:nvPr/>
        </p:nvSpPr>
        <p:spPr>
          <a:xfrm>
            <a:off x="4957709" y="1550128"/>
            <a:ext cx="815514" cy="406480"/>
          </a:xfrm>
          <a:prstGeom prst="curved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测量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DB3F2504-8F51-41D6-A289-23F19FC1B5C8}"/>
              </a:ext>
            </a:extLst>
          </p:cNvPr>
          <p:cNvCxnSpPr>
            <a:stCxn id="14" idx="6"/>
            <a:endCxn id="56" idx="1"/>
          </p:cNvCxnSpPr>
          <p:nvPr/>
        </p:nvCxnSpPr>
        <p:spPr>
          <a:xfrm>
            <a:off x="5090368" y="2898662"/>
            <a:ext cx="1072707" cy="4825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16998D44-BCEE-4568-A0F6-1FF72B331B9C}"/>
              </a:ext>
            </a:extLst>
          </p:cNvPr>
          <p:cNvCxnSpPr>
            <a:cxnSpLocks/>
            <a:stCxn id="24" idx="6"/>
            <a:endCxn id="56" idx="1"/>
          </p:cNvCxnSpPr>
          <p:nvPr/>
        </p:nvCxnSpPr>
        <p:spPr>
          <a:xfrm flipV="1">
            <a:off x="5090368" y="3381258"/>
            <a:ext cx="1072707" cy="4651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C820D6E3-4557-4C40-9D1F-E5C0CF616CE0}"/>
              </a:ext>
            </a:extLst>
          </p:cNvPr>
          <p:cNvCxnSpPr>
            <a:cxnSpLocks/>
            <a:stCxn id="14" idx="6"/>
            <a:endCxn id="59" idx="1"/>
          </p:cNvCxnSpPr>
          <p:nvPr/>
        </p:nvCxnSpPr>
        <p:spPr>
          <a:xfrm>
            <a:off x="5090368" y="2898662"/>
            <a:ext cx="1072707" cy="23405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DC8F67AC-FCCF-4D3D-8EDE-938B2E631C6D}"/>
              </a:ext>
            </a:extLst>
          </p:cNvPr>
          <p:cNvCxnSpPr>
            <a:cxnSpLocks/>
            <a:stCxn id="24" idx="6"/>
            <a:endCxn id="59" idx="1"/>
          </p:cNvCxnSpPr>
          <p:nvPr/>
        </p:nvCxnSpPr>
        <p:spPr>
          <a:xfrm>
            <a:off x="5090368" y="3846414"/>
            <a:ext cx="1072707" cy="13928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F9A79466-03EA-46B9-9CD2-0FC0D9F8DF35}"/>
              </a:ext>
            </a:extLst>
          </p:cNvPr>
          <p:cNvCxnSpPr>
            <a:cxnSpLocks/>
            <a:stCxn id="56" idx="3"/>
          </p:cNvCxnSpPr>
          <p:nvPr/>
        </p:nvCxnSpPr>
        <p:spPr>
          <a:xfrm>
            <a:off x="6883075" y="3381258"/>
            <a:ext cx="68772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34197461-359E-454A-84A3-70C8A38BBFBC}"/>
              </a:ext>
            </a:extLst>
          </p:cNvPr>
          <p:cNvCxnSpPr>
            <a:cxnSpLocks/>
            <a:stCxn id="59" idx="3"/>
          </p:cNvCxnSpPr>
          <p:nvPr/>
        </p:nvCxnSpPr>
        <p:spPr>
          <a:xfrm>
            <a:off x="6883075" y="5239235"/>
            <a:ext cx="68772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CAE7F098-09D3-4C0D-9255-621B6BEDD7BE}"/>
              </a:ext>
            </a:extLst>
          </p:cNvPr>
          <p:cNvSpPr txBox="1"/>
          <p:nvPr/>
        </p:nvSpPr>
        <p:spPr>
          <a:xfrm>
            <a:off x="7548691" y="2910873"/>
            <a:ext cx="15953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±45°</a:t>
            </a:r>
            <a:r>
              <a:rPr lang="zh-CN" altLang="en-US" dirty="0"/>
              <a:t>偏振</a:t>
            </a:r>
            <a:endParaRPr lang="en-US" altLang="zh-CN" dirty="0"/>
          </a:p>
          <a:p>
            <a:pPr algn="ctr"/>
            <a:r>
              <a:rPr lang="zh-CN" altLang="en-US" dirty="0"/>
              <a:t>准确结果</a:t>
            </a:r>
            <a:endParaRPr lang="en-US" altLang="zh-CN" dirty="0"/>
          </a:p>
          <a:p>
            <a:pPr algn="ctr"/>
            <a:r>
              <a:rPr lang="zh-CN" altLang="en-US" dirty="0"/>
              <a:t>量子状态不变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2D6B878-C6D1-4946-9559-99D001D1A937}"/>
              </a:ext>
            </a:extLst>
          </p:cNvPr>
          <p:cNvSpPr txBox="1"/>
          <p:nvPr/>
        </p:nvSpPr>
        <p:spPr>
          <a:xfrm>
            <a:off x="7453689" y="4806377"/>
            <a:ext cx="17668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水平</a:t>
            </a:r>
            <a:r>
              <a:rPr lang="en-US" altLang="zh-CN" dirty="0"/>
              <a:t>/</a:t>
            </a:r>
            <a:r>
              <a:rPr lang="zh-CN" altLang="en-US" dirty="0"/>
              <a:t>垂直偏振</a:t>
            </a:r>
            <a:endParaRPr lang="en-US" altLang="zh-CN" dirty="0"/>
          </a:p>
          <a:p>
            <a:pPr algn="ctr"/>
            <a:r>
              <a:rPr lang="zh-CN" altLang="en-US" dirty="0"/>
              <a:t>结果随机</a:t>
            </a:r>
            <a:r>
              <a:rPr lang="en-US" altLang="zh-CN" dirty="0"/>
              <a:t>(50%)</a:t>
            </a:r>
          </a:p>
          <a:p>
            <a:pPr algn="ctr"/>
            <a:r>
              <a:rPr lang="zh-CN" altLang="en-US" dirty="0"/>
              <a:t>量子状态改变</a:t>
            </a:r>
          </a:p>
        </p:txBody>
      </p:sp>
    </p:spTree>
    <p:extLst>
      <p:ext uri="{BB962C8B-B14F-4D97-AF65-F5344CB8AC3E}">
        <p14:creationId xmlns:p14="http://schemas.microsoft.com/office/powerpoint/2010/main" val="2685165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BC9FD-0C9E-430F-B3C3-CCA3C22B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量子的基本性质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D786CB3E-4C84-40E4-8EAC-850A199B55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70039B5-5197-4D21-A983-B2FBF7212D77}"/>
              </a:ext>
            </a:extLst>
          </p:cNvPr>
          <p:cNvSpPr txBox="1"/>
          <p:nvPr/>
        </p:nvSpPr>
        <p:spPr>
          <a:xfrm>
            <a:off x="514780" y="1867012"/>
            <a:ext cx="2603321" cy="52322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800" dirty="0"/>
              <a:t>两种极化方向</a:t>
            </a:r>
            <a:endParaRPr lang="en-US" altLang="zh-CN" sz="2800" dirty="0"/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8CAA712-7147-4EEF-8E9E-E79B087C9E12}"/>
              </a:ext>
            </a:extLst>
          </p:cNvPr>
          <p:cNvGrpSpPr/>
          <p:nvPr/>
        </p:nvGrpSpPr>
        <p:grpSpPr>
          <a:xfrm>
            <a:off x="1671040" y="3021218"/>
            <a:ext cx="1364476" cy="1146018"/>
            <a:chOff x="1034001" y="3021218"/>
            <a:chExt cx="1364476" cy="1146018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4FFD2006-6E40-4DB0-9AA2-11FACFD60490}"/>
                </a:ext>
              </a:extLst>
            </p:cNvPr>
            <p:cNvSpPr/>
            <p:nvPr/>
          </p:nvSpPr>
          <p:spPr>
            <a:xfrm>
              <a:off x="1361492" y="3021218"/>
              <a:ext cx="720000" cy="7200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Z</a:t>
              </a:r>
              <a:endParaRPr lang="zh-CN" altLang="en-US" dirty="0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FDFA5C72-AA7E-4E3E-A516-CF24E9FF9A26}"/>
                </a:ext>
              </a:extLst>
            </p:cNvPr>
            <p:cNvSpPr txBox="1"/>
            <p:nvPr/>
          </p:nvSpPr>
          <p:spPr>
            <a:xfrm>
              <a:off x="1034001" y="3797904"/>
              <a:ext cx="13644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/>
                <a:t>±45°</a:t>
              </a:r>
              <a:r>
                <a:rPr lang="zh-CN" altLang="en-US" dirty="0"/>
                <a:t>极化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95A6C7B-D610-4347-A843-23011CF4B480}"/>
              </a:ext>
            </a:extLst>
          </p:cNvPr>
          <p:cNvGrpSpPr/>
          <p:nvPr/>
        </p:nvGrpSpPr>
        <p:grpSpPr>
          <a:xfrm>
            <a:off x="1536387" y="4879195"/>
            <a:ext cx="1633781" cy="1186276"/>
            <a:chOff x="899348" y="4879195"/>
            <a:chExt cx="1633781" cy="1186276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11966309-0DCE-462E-931B-EB4E73DD48AD}"/>
                </a:ext>
              </a:extLst>
            </p:cNvPr>
            <p:cNvSpPr/>
            <p:nvPr/>
          </p:nvSpPr>
          <p:spPr>
            <a:xfrm>
              <a:off x="1361492" y="4879195"/>
              <a:ext cx="720000" cy="7200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X</a:t>
              </a:r>
              <a:endParaRPr lang="zh-CN" altLang="en-US" dirty="0"/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C1B9E09-F605-4EA3-AFFF-C9F13D1D170C}"/>
                </a:ext>
              </a:extLst>
            </p:cNvPr>
            <p:cNvSpPr txBox="1"/>
            <p:nvPr/>
          </p:nvSpPr>
          <p:spPr>
            <a:xfrm>
              <a:off x="899348" y="5696139"/>
              <a:ext cx="1633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水平</a:t>
              </a:r>
              <a:r>
                <a:rPr lang="en-US" altLang="zh-CN" dirty="0"/>
                <a:t>/</a:t>
              </a:r>
              <a:r>
                <a:rPr lang="zh-CN" altLang="en-US" dirty="0"/>
                <a:t>垂直极化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C9382BA1-EAD4-4338-BD97-0894735DB9D2}"/>
              </a:ext>
            </a:extLst>
          </p:cNvPr>
          <p:cNvGrpSpPr/>
          <p:nvPr/>
        </p:nvGrpSpPr>
        <p:grpSpPr>
          <a:xfrm>
            <a:off x="2819694" y="1869424"/>
            <a:ext cx="2739042" cy="4232494"/>
            <a:chOff x="2182655" y="1869424"/>
            <a:chExt cx="2739042" cy="423249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EF277C5-CACC-48E9-B42E-A55F6AE4B6AF}"/>
                </a:ext>
              </a:extLst>
            </p:cNvPr>
            <p:cNvSpPr txBox="1"/>
            <p:nvPr/>
          </p:nvSpPr>
          <p:spPr>
            <a:xfrm>
              <a:off x="2318376" y="1869424"/>
              <a:ext cx="2603321" cy="523220"/>
            </a:xfrm>
            <a:prstGeom prst="rect">
              <a:avLst/>
            </a:prstGeom>
            <a:noFill/>
          </p:spPr>
          <p:txBody>
            <a:bodyPr vert="horz" wrap="square">
              <a:spAutoFit/>
            </a:bodyPr>
            <a:lstStyle/>
            <a:p>
              <a:pPr algn="ctr"/>
              <a:r>
                <a:rPr lang="zh-CN" altLang="en-US" sz="2800" dirty="0"/>
                <a:t>四种光量子</a:t>
              </a:r>
              <a:endParaRPr lang="en-US" altLang="zh-CN" sz="2800" dirty="0"/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C4BD4AA6-AC80-463C-B39F-C13E6ED2555B}"/>
                </a:ext>
              </a:extLst>
            </p:cNvPr>
            <p:cNvGrpSpPr/>
            <p:nvPr/>
          </p:nvGrpSpPr>
          <p:grpSpPr>
            <a:xfrm>
              <a:off x="2185196" y="2538662"/>
              <a:ext cx="2268133" cy="1667752"/>
              <a:chOff x="2185196" y="2538662"/>
              <a:chExt cx="2268133" cy="1667752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C11C59B3-F9E4-4538-B18F-BCAF0B469E70}"/>
                  </a:ext>
                </a:extLst>
              </p:cNvPr>
              <p:cNvGrpSpPr/>
              <p:nvPr/>
            </p:nvGrpSpPr>
            <p:grpSpPr>
              <a:xfrm>
                <a:off x="2481062" y="2538662"/>
                <a:ext cx="1972267" cy="1667752"/>
                <a:chOff x="2481062" y="2538662"/>
                <a:chExt cx="1972267" cy="1667752"/>
              </a:xfrm>
            </p:grpSpPr>
            <p:grpSp>
              <p:nvGrpSpPr>
                <p:cNvPr id="42" name="组合 41">
                  <a:extLst>
                    <a:ext uri="{FF2B5EF4-FFF2-40B4-BE49-F238E27FC236}">
                      <a16:creationId xmlns:a16="http://schemas.microsoft.com/office/drawing/2014/main" id="{F80C93C2-5036-43B6-A7BB-72B72FCD7896}"/>
                    </a:ext>
                  </a:extLst>
                </p:cNvPr>
                <p:cNvGrpSpPr/>
                <p:nvPr/>
              </p:nvGrpSpPr>
              <p:grpSpPr>
                <a:xfrm>
                  <a:off x="2565481" y="3486414"/>
                  <a:ext cx="1887848" cy="720000"/>
                  <a:chOff x="2565481" y="3486414"/>
                  <a:chExt cx="1887848" cy="720000"/>
                </a:xfrm>
              </p:grpSpPr>
              <p:sp>
                <p:nvSpPr>
                  <p:cNvPr id="24" name="椭圆 23">
                    <a:extLst>
                      <a:ext uri="{FF2B5EF4-FFF2-40B4-BE49-F238E27FC236}">
                        <a16:creationId xmlns:a16="http://schemas.microsoft.com/office/drawing/2014/main" id="{18FE25D6-10F5-4227-A5BA-A93626F92617}"/>
                      </a:ext>
                    </a:extLst>
                  </p:cNvPr>
                  <p:cNvSpPr/>
                  <p:nvPr/>
                </p:nvSpPr>
                <p:spPr>
                  <a:xfrm>
                    <a:off x="3733329" y="3486414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↘</a:t>
                    </a:r>
                  </a:p>
                </p:txBody>
              </p:sp>
              <p:sp>
                <p:nvSpPr>
                  <p:cNvPr id="33" name="文本框 32">
                    <a:extLst>
                      <a:ext uri="{FF2B5EF4-FFF2-40B4-BE49-F238E27FC236}">
                        <a16:creationId xmlns:a16="http://schemas.microsoft.com/office/drawing/2014/main" id="{B2E6996E-BA7C-428F-81DA-C3D5C4EDDEB1}"/>
                      </a:ext>
                    </a:extLst>
                  </p:cNvPr>
                  <p:cNvSpPr txBox="1"/>
                  <p:nvPr/>
                </p:nvSpPr>
                <p:spPr>
                  <a:xfrm>
                    <a:off x="2565481" y="3520905"/>
                    <a:ext cx="1236237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zh-CN" dirty="0"/>
                      <a:t>-45°</a:t>
                    </a:r>
                    <a:r>
                      <a:rPr lang="zh-CN" altLang="en-US" dirty="0"/>
                      <a:t>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</a:p>
                </p:txBody>
              </p:sp>
            </p:grpSp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A097E01A-FA23-46D0-9516-47EF8DD5BE3F}"/>
                    </a:ext>
                  </a:extLst>
                </p:cNvPr>
                <p:cNvGrpSpPr/>
                <p:nvPr/>
              </p:nvGrpSpPr>
              <p:grpSpPr>
                <a:xfrm>
                  <a:off x="2481062" y="2538662"/>
                  <a:ext cx="1972267" cy="720000"/>
                  <a:chOff x="2481062" y="2538662"/>
                  <a:chExt cx="1972267" cy="720000"/>
                </a:xfrm>
              </p:grpSpPr>
              <p:sp>
                <p:nvSpPr>
                  <p:cNvPr id="14" name="椭圆 13">
                    <a:extLst>
                      <a:ext uri="{FF2B5EF4-FFF2-40B4-BE49-F238E27FC236}">
                        <a16:creationId xmlns:a16="http://schemas.microsoft.com/office/drawing/2014/main" id="{08614D64-95F3-4D97-95F8-BEFCC9379D21}"/>
                      </a:ext>
                    </a:extLst>
                  </p:cNvPr>
                  <p:cNvSpPr/>
                  <p:nvPr/>
                </p:nvSpPr>
                <p:spPr>
                  <a:xfrm>
                    <a:off x="3733329" y="2538662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↗</a:t>
                    </a:r>
                  </a:p>
                </p:txBody>
              </p:sp>
              <p:sp>
                <p:nvSpPr>
                  <p:cNvPr id="35" name="文本框 34">
                    <a:extLst>
                      <a:ext uri="{FF2B5EF4-FFF2-40B4-BE49-F238E27FC236}">
                        <a16:creationId xmlns:a16="http://schemas.microsoft.com/office/drawing/2014/main" id="{E7B4AB99-DE64-4534-84FE-93F546AF39B5}"/>
                      </a:ext>
                    </a:extLst>
                  </p:cNvPr>
                  <p:cNvSpPr txBox="1"/>
                  <p:nvPr/>
                </p:nvSpPr>
                <p:spPr>
                  <a:xfrm>
                    <a:off x="2481062" y="2575496"/>
                    <a:ext cx="1268297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zh-CN" dirty="0"/>
                      <a:t>+45°</a:t>
                    </a:r>
                    <a:r>
                      <a:rPr lang="zh-CN" altLang="en-US" dirty="0"/>
                      <a:t>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</a:p>
                </p:txBody>
              </p:sp>
            </p:grpSp>
          </p:grpSp>
          <p:sp>
            <p:nvSpPr>
              <p:cNvPr id="46" name="左大括号 45">
                <a:extLst>
                  <a:ext uri="{FF2B5EF4-FFF2-40B4-BE49-F238E27FC236}">
                    <a16:creationId xmlns:a16="http://schemas.microsoft.com/office/drawing/2014/main" id="{5BC2F01D-09FF-4248-A47A-7E8084AD5D11}"/>
                  </a:ext>
                </a:extLst>
              </p:cNvPr>
              <p:cNvSpPr/>
              <p:nvPr/>
            </p:nvSpPr>
            <p:spPr>
              <a:xfrm>
                <a:off x="2185196" y="2538662"/>
                <a:ext cx="412356" cy="1667752"/>
              </a:xfrm>
              <a:prstGeom prst="leftBrace">
                <a:avLst>
                  <a:gd name="adj1" fmla="val 101111"/>
                  <a:gd name="adj2" fmla="val 50000"/>
                </a:avLst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1EE1045D-5325-485A-9319-48CBAA9C3015}"/>
                </a:ext>
              </a:extLst>
            </p:cNvPr>
            <p:cNvGrpSpPr/>
            <p:nvPr/>
          </p:nvGrpSpPr>
          <p:grpSpPr>
            <a:xfrm>
              <a:off x="2182655" y="4434166"/>
              <a:ext cx="2274942" cy="1667752"/>
              <a:chOff x="2182655" y="4434166"/>
              <a:chExt cx="2274942" cy="1667752"/>
            </a:xfrm>
          </p:grpSpPr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0A0BE2BC-0C8F-4BD9-BF07-FD6A7D981FA4}"/>
                  </a:ext>
                </a:extLst>
              </p:cNvPr>
              <p:cNvGrpSpPr/>
              <p:nvPr/>
            </p:nvGrpSpPr>
            <p:grpSpPr>
              <a:xfrm>
                <a:off x="2625333" y="4434166"/>
                <a:ext cx="1832264" cy="1667752"/>
                <a:chOff x="2625333" y="4434166"/>
                <a:chExt cx="1832264" cy="1667752"/>
              </a:xfrm>
            </p:grpSpPr>
            <p:grpSp>
              <p:nvGrpSpPr>
                <p:cNvPr id="43" name="组合 42">
                  <a:extLst>
                    <a:ext uri="{FF2B5EF4-FFF2-40B4-BE49-F238E27FC236}">
                      <a16:creationId xmlns:a16="http://schemas.microsoft.com/office/drawing/2014/main" id="{748AFF01-D495-46DB-B413-81D82704EB6B}"/>
                    </a:ext>
                  </a:extLst>
                </p:cNvPr>
                <p:cNvGrpSpPr/>
                <p:nvPr/>
              </p:nvGrpSpPr>
              <p:grpSpPr>
                <a:xfrm>
                  <a:off x="2625333" y="5381918"/>
                  <a:ext cx="1832264" cy="720000"/>
                  <a:chOff x="2625333" y="5381918"/>
                  <a:chExt cx="1832264" cy="720000"/>
                </a:xfrm>
              </p:grpSpPr>
              <p:sp>
                <p:nvSpPr>
                  <p:cNvPr id="28" name="椭圆 27">
                    <a:extLst>
                      <a:ext uri="{FF2B5EF4-FFF2-40B4-BE49-F238E27FC236}">
                        <a16:creationId xmlns:a16="http://schemas.microsoft.com/office/drawing/2014/main" id="{679416AE-4137-408A-B5E8-1056A180DA1F}"/>
                      </a:ext>
                    </a:extLst>
                  </p:cNvPr>
                  <p:cNvSpPr/>
                  <p:nvPr/>
                </p:nvSpPr>
                <p:spPr>
                  <a:xfrm>
                    <a:off x="3737597" y="5381918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→</a:t>
                    </a:r>
                  </a:p>
                </p:txBody>
              </p:sp>
              <p:sp>
                <p:nvSpPr>
                  <p:cNvPr id="29" name="文本框 28">
                    <a:extLst>
                      <a:ext uri="{FF2B5EF4-FFF2-40B4-BE49-F238E27FC236}">
                        <a16:creationId xmlns:a16="http://schemas.microsoft.com/office/drawing/2014/main" id="{476B2DEF-7F26-4C2B-9257-FC2D385E7B06}"/>
                      </a:ext>
                    </a:extLst>
                  </p:cNvPr>
                  <p:cNvSpPr txBox="1"/>
                  <p:nvPr/>
                </p:nvSpPr>
                <p:spPr>
                  <a:xfrm>
                    <a:off x="2625333" y="5419140"/>
                    <a:ext cx="1107996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zh-CN" altLang="en-US" dirty="0"/>
                      <a:t>水平偏振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</a:p>
                </p:txBody>
              </p:sp>
            </p:grpSp>
            <p:grpSp>
              <p:nvGrpSpPr>
                <p:cNvPr id="40" name="组合 39">
                  <a:extLst>
                    <a:ext uri="{FF2B5EF4-FFF2-40B4-BE49-F238E27FC236}">
                      <a16:creationId xmlns:a16="http://schemas.microsoft.com/office/drawing/2014/main" id="{C73A08F8-EFBC-4B45-85B2-807023A01239}"/>
                    </a:ext>
                  </a:extLst>
                </p:cNvPr>
                <p:cNvGrpSpPr/>
                <p:nvPr/>
              </p:nvGrpSpPr>
              <p:grpSpPr>
                <a:xfrm>
                  <a:off x="2625334" y="4434166"/>
                  <a:ext cx="1827995" cy="720000"/>
                  <a:chOff x="2625334" y="4434166"/>
                  <a:chExt cx="1827995" cy="720000"/>
                </a:xfrm>
              </p:grpSpPr>
              <p:sp>
                <p:nvSpPr>
                  <p:cNvPr id="26" name="椭圆 25">
                    <a:extLst>
                      <a:ext uri="{FF2B5EF4-FFF2-40B4-BE49-F238E27FC236}">
                        <a16:creationId xmlns:a16="http://schemas.microsoft.com/office/drawing/2014/main" id="{9F3216B4-A6F6-44DC-AEF9-4B441D1343DF}"/>
                      </a:ext>
                    </a:extLst>
                  </p:cNvPr>
                  <p:cNvSpPr/>
                  <p:nvPr/>
                </p:nvSpPr>
                <p:spPr>
                  <a:xfrm>
                    <a:off x="3733329" y="4434166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↑</a:t>
                    </a:r>
                  </a:p>
                </p:txBody>
              </p:sp>
              <p:sp>
                <p:nvSpPr>
                  <p:cNvPr id="31" name="文本框 30">
                    <a:extLst>
                      <a:ext uri="{FF2B5EF4-FFF2-40B4-BE49-F238E27FC236}">
                        <a16:creationId xmlns:a16="http://schemas.microsoft.com/office/drawing/2014/main" id="{136A7A70-9242-4221-83F0-EAF901E92CDC}"/>
                      </a:ext>
                    </a:extLst>
                  </p:cNvPr>
                  <p:cNvSpPr txBox="1"/>
                  <p:nvPr/>
                </p:nvSpPr>
                <p:spPr>
                  <a:xfrm>
                    <a:off x="2625334" y="4438853"/>
                    <a:ext cx="1107996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zh-CN" altLang="en-US" dirty="0"/>
                      <a:t>垂直偏振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</a:p>
                </p:txBody>
              </p:sp>
            </p:grpSp>
          </p:grpSp>
          <p:sp>
            <p:nvSpPr>
              <p:cNvPr id="48" name="左大括号 47">
                <a:extLst>
                  <a:ext uri="{FF2B5EF4-FFF2-40B4-BE49-F238E27FC236}">
                    <a16:creationId xmlns:a16="http://schemas.microsoft.com/office/drawing/2014/main" id="{27C461B5-9EDE-4B73-ACF6-AFC349740A35}"/>
                  </a:ext>
                </a:extLst>
              </p:cNvPr>
              <p:cNvSpPr/>
              <p:nvPr/>
            </p:nvSpPr>
            <p:spPr>
              <a:xfrm>
                <a:off x="2182655" y="4434166"/>
                <a:ext cx="412356" cy="1667752"/>
              </a:xfrm>
              <a:prstGeom prst="leftBrace">
                <a:avLst>
                  <a:gd name="adj1" fmla="val 101111"/>
                  <a:gd name="adj2" fmla="val 50000"/>
                </a:avLst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2" name="箭头: 上弧形 51">
            <a:extLst>
              <a:ext uri="{FF2B5EF4-FFF2-40B4-BE49-F238E27FC236}">
                <a16:creationId xmlns:a16="http://schemas.microsoft.com/office/drawing/2014/main" id="{9E76E22F-DB22-4DBB-8998-AAB54670D2F7}"/>
              </a:ext>
            </a:extLst>
          </p:cNvPr>
          <p:cNvSpPr/>
          <p:nvPr/>
        </p:nvSpPr>
        <p:spPr>
          <a:xfrm>
            <a:off x="2794763" y="1551579"/>
            <a:ext cx="815514" cy="406480"/>
          </a:xfrm>
          <a:prstGeom prst="curved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制备</a:t>
            </a: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03DA26A1-2274-4367-899B-A88C7E60EC0E}"/>
              </a:ext>
            </a:extLst>
          </p:cNvPr>
          <p:cNvGrpSpPr/>
          <p:nvPr/>
        </p:nvGrpSpPr>
        <p:grpSpPr>
          <a:xfrm>
            <a:off x="5281047" y="1869424"/>
            <a:ext cx="2603321" cy="4196047"/>
            <a:chOff x="5523964" y="1869424"/>
            <a:chExt cx="2603321" cy="4196047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A8D3A43-0F24-4BCD-A028-DAA403E78A84}"/>
                </a:ext>
              </a:extLst>
            </p:cNvPr>
            <p:cNvSpPr txBox="1"/>
            <p:nvPr/>
          </p:nvSpPr>
          <p:spPr>
            <a:xfrm>
              <a:off x="5523964" y="1869424"/>
              <a:ext cx="2603321" cy="523220"/>
            </a:xfrm>
            <a:prstGeom prst="rect">
              <a:avLst/>
            </a:prstGeom>
            <a:noFill/>
          </p:spPr>
          <p:txBody>
            <a:bodyPr vert="horz" wrap="square">
              <a:spAutoFit/>
            </a:bodyPr>
            <a:lstStyle/>
            <a:p>
              <a:pPr algn="ctr"/>
              <a:r>
                <a:rPr lang="zh-CN" altLang="en-US" sz="2800" dirty="0"/>
                <a:t>两种测量方向</a:t>
              </a:r>
              <a:endParaRPr lang="en-US" altLang="zh-CN" sz="2800" dirty="0"/>
            </a:p>
          </p:txBody>
        </p: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44F5FDEA-0A58-4CE9-89B1-6541ADBE2C34}"/>
                </a:ext>
              </a:extLst>
            </p:cNvPr>
            <p:cNvGrpSpPr/>
            <p:nvPr/>
          </p:nvGrpSpPr>
          <p:grpSpPr>
            <a:xfrm>
              <a:off x="5718269" y="3021218"/>
              <a:ext cx="2095445" cy="3044253"/>
              <a:chOff x="5718269" y="3021218"/>
              <a:chExt cx="2095445" cy="3044253"/>
            </a:xfrm>
          </p:grpSpPr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D68BD259-5F92-44B3-911C-10E28802C30D}"/>
                  </a:ext>
                </a:extLst>
              </p:cNvPr>
              <p:cNvGrpSpPr/>
              <p:nvPr/>
            </p:nvGrpSpPr>
            <p:grpSpPr>
              <a:xfrm>
                <a:off x="5852920" y="3021218"/>
                <a:ext cx="1826142" cy="1146018"/>
                <a:chOff x="5852920" y="3021218"/>
                <a:chExt cx="1826142" cy="1146018"/>
              </a:xfrm>
            </p:grpSpPr>
            <p:sp>
              <p:nvSpPr>
                <p:cNvPr id="56" name="矩形: 圆角 55">
                  <a:extLst>
                    <a:ext uri="{FF2B5EF4-FFF2-40B4-BE49-F238E27FC236}">
                      <a16:creationId xmlns:a16="http://schemas.microsoft.com/office/drawing/2014/main" id="{88E393E3-0D2A-4EC3-9E74-5C1661F915A1}"/>
                    </a:ext>
                  </a:extLst>
                </p:cNvPr>
                <p:cNvSpPr/>
                <p:nvPr/>
              </p:nvSpPr>
              <p:spPr>
                <a:xfrm>
                  <a:off x="6405992" y="3021218"/>
                  <a:ext cx="720000" cy="720080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Z</a:t>
                  </a:r>
                  <a:endParaRPr lang="zh-CN" altLang="en-US" dirty="0"/>
                </a:p>
              </p:txBody>
            </p:sp>
            <p:sp>
              <p:nvSpPr>
                <p:cNvPr id="57" name="文本框 56">
                  <a:extLst>
                    <a:ext uri="{FF2B5EF4-FFF2-40B4-BE49-F238E27FC236}">
                      <a16:creationId xmlns:a16="http://schemas.microsoft.com/office/drawing/2014/main" id="{389878FC-800E-4521-923A-0703E96CE648}"/>
                    </a:ext>
                  </a:extLst>
                </p:cNvPr>
                <p:cNvSpPr txBox="1"/>
                <p:nvPr/>
              </p:nvSpPr>
              <p:spPr>
                <a:xfrm>
                  <a:off x="5852920" y="3797904"/>
                  <a:ext cx="182614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dirty="0"/>
                    <a:t>±45°</a:t>
                  </a:r>
                  <a:r>
                    <a:rPr lang="zh-CN" altLang="en-US" dirty="0"/>
                    <a:t>偏振测量</a:t>
                  </a:r>
                </a:p>
              </p:txBody>
            </p:sp>
          </p:grpSp>
          <p:grpSp>
            <p:nvGrpSpPr>
              <p:cNvPr id="62" name="组合 61">
                <a:extLst>
                  <a:ext uri="{FF2B5EF4-FFF2-40B4-BE49-F238E27FC236}">
                    <a16:creationId xmlns:a16="http://schemas.microsoft.com/office/drawing/2014/main" id="{190A17C8-BB7F-442A-845B-C46F3564817C}"/>
                  </a:ext>
                </a:extLst>
              </p:cNvPr>
              <p:cNvGrpSpPr/>
              <p:nvPr/>
            </p:nvGrpSpPr>
            <p:grpSpPr>
              <a:xfrm>
                <a:off x="5718269" y="4879195"/>
                <a:ext cx="2095445" cy="1186276"/>
                <a:chOff x="5718269" y="4879195"/>
                <a:chExt cx="2095445" cy="1186276"/>
              </a:xfrm>
            </p:grpSpPr>
            <p:sp>
              <p:nvSpPr>
                <p:cNvPr id="59" name="矩形: 圆角 58">
                  <a:extLst>
                    <a:ext uri="{FF2B5EF4-FFF2-40B4-BE49-F238E27FC236}">
                      <a16:creationId xmlns:a16="http://schemas.microsoft.com/office/drawing/2014/main" id="{FDCF4E53-442B-4FAE-9D69-CAE16A027D91}"/>
                    </a:ext>
                  </a:extLst>
                </p:cNvPr>
                <p:cNvSpPr/>
                <p:nvPr/>
              </p:nvSpPr>
              <p:spPr>
                <a:xfrm>
                  <a:off x="6405992" y="4879195"/>
                  <a:ext cx="720000" cy="720080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DDFD509C-48A4-4086-A0F7-2E5917FE6679}"/>
                    </a:ext>
                  </a:extLst>
                </p:cNvPr>
                <p:cNvSpPr txBox="1"/>
                <p:nvPr/>
              </p:nvSpPr>
              <p:spPr>
                <a:xfrm>
                  <a:off x="5718269" y="5696139"/>
                  <a:ext cx="209544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dirty="0"/>
                    <a:t>水平</a:t>
                  </a:r>
                  <a:r>
                    <a:rPr lang="en-US" altLang="zh-CN" dirty="0"/>
                    <a:t>/</a:t>
                  </a:r>
                  <a:r>
                    <a:rPr lang="zh-CN" altLang="en-US" dirty="0"/>
                    <a:t>垂直偏振测量</a:t>
                  </a:r>
                </a:p>
              </p:txBody>
            </p:sp>
          </p:grpSp>
        </p:grpSp>
      </p:grpSp>
      <p:sp>
        <p:nvSpPr>
          <p:cNvPr id="65" name="箭头: 上弧形 64">
            <a:extLst>
              <a:ext uri="{FF2B5EF4-FFF2-40B4-BE49-F238E27FC236}">
                <a16:creationId xmlns:a16="http://schemas.microsoft.com/office/drawing/2014/main" id="{D2BB73E2-25FB-40ED-9753-1DFBD5C65204}"/>
              </a:ext>
            </a:extLst>
          </p:cNvPr>
          <p:cNvSpPr/>
          <p:nvPr/>
        </p:nvSpPr>
        <p:spPr>
          <a:xfrm>
            <a:off x="4957709" y="1550128"/>
            <a:ext cx="815514" cy="406480"/>
          </a:xfrm>
          <a:prstGeom prst="curved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测量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DB3F2504-8F51-41D6-A289-23F19FC1B5C8}"/>
              </a:ext>
            </a:extLst>
          </p:cNvPr>
          <p:cNvCxnSpPr>
            <a:cxnSpLocks/>
            <a:stCxn id="26" idx="6"/>
            <a:endCxn id="56" idx="1"/>
          </p:cNvCxnSpPr>
          <p:nvPr/>
        </p:nvCxnSpPr>
        <p:spPr>
          <a:xfrm flipV="1">
            <a:off x="5090368" y="3381258"/>
            <a:ext cx="1072707" cy="14129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16998D44-BCEE-4568-A0F6-1FF72B331B9C}"/>
              </a:ext>
            </a:extLst>
          </p:cNvPr>
          <p:cNvCxnSpPr>
            <a:cxnSpLocks/>
            <a:stCxn id="28" idx="6"/>
            <a:endCxn id="56" idx="1"/>
          </p:cNvCxnSpPr>
          <p:nvPr/>
        </p:nvCxnSpPr>
        <p:spPr>
          <a:xfrm flipV="1">
            <a:off x="5094636" y="3381258"/>
            <a:ext cx="1068439" cy="2360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C820D6E3-4557-4C40-9D1F-E5C0CF616CE0}"/>
              </a:ext>
            </a:extLst>
          </p:cNvPr>
          <p:cNvCxnSpPr>
            <a:cxnSpLocks/>
            <a:stCxn id="26" idx="6"/>
            <a:endCxn id="59" idx="1"/>
          </p:cNvCxnSpPr>
          <p:nvPr/>
        </p:nvCxnSpPr>
        <p:spPr>
          <a:xfrm>
            <a:off x="5090368" y="4794166"/>
            <a:ext cx="1072707" cy="4450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DC8F67AC-FCCF-4D3D-8EDE-938B2E631C6D}"/>
              </a:ext>
            </a:extLst>
          </p:cNvPr>
          <p:cNvCxnSpPr>
            <a:cxnSpLocks/>
            <a:stCxn id="28" idx="6"/>
            <a:endCxn id="59" idx="1"/>
          </p:cNvCxnSpPr>
          <p:nvPr/>
        </p:nvCxnSpPr>
        <p:spPr>
          <a:xfrm flipV="1">
            <a:off x="5094636" y="5239235"/>
            <a:ext cx="1068439" cy="5026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F9A79466-03EA-46B9-9CD2-0FC0D9F8DF35}"/>
              </a:ext>
            </a:extLst>
          </p:cNvPr>
          <p:cNvCxnSpPr>
            <a:cxnSpLocks/>
            <a:stCxn id="56" idx="3"/>
          </p:cNvCxnSpPr>
          <p:nvPr/>
        </p:nvCxnSpPr>
        <p:spPr>
          <a:xfrm>
            <a:off x="6883075" y="3381258"/>
            <a:ext cx="68772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34197461-359E-454A-84A3-70C8A38BBFBC}"/>
              </a:ext>
            </a:extLst>
          </p:cNvPr>
          <p:cNvCxnSpPr>
            <a:cxnSpLocks/>
            <a:stCxn id="59" idx="3"/>
          </p:cNvCxnSpPr>
          <p:nvPr/>
        </p:nvCxnSpPr>
        <p:spPr>
          <a:xfrm>
            <a:off x="6883075" y="5239235"/>
            <a:ext cx="68772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CAE7F098-09D3-4C0D-9255-621B6BEDD7BE}"/>
              </a:ext>
            </a:extLst>
          </p:cNvPr>
          <p:cNvSpPr txBox="1"/>
          <p:nvPr/>
        </p:nvSpPr>
        <p:spPr>
          <a:xfrm>
            <a:off x="7484571" y="2910873"/>
            <a:ext cx="17235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±45°</a:t>
            </a:r>
            <a:r>
              <a:rPr lang="zh-CN" altLang="en-US" dirty="0"/>
              <a:t>偏振</a:t>
            </a:r>
            <a:endParaRPr lang="en-US" altLang="zh-CN" dirty="0"/>
          </a:p>
          <a:p>
            <a:pPr algn="ctr"/>
            <a:r>
              <a:rPr lang="zh-CN" altLang="en-US" dirty="0"/>
              <a:t>结果随机</a:t>
            </a:r>
            <a:r>
              <a:rPr lang="en-US" altLang="zh-CN" dirty="0"/>
              <a:t>(50%)</a:t>
            </a:r>
          </a:p>
          <a:p>
            <a:pPr algn="ctr"/>
            <a:r>
              <a:rPr lang="zh-CN" altLang="en-US" dirty="0"/>
              <a:t>量子状态改变</a:t>
            </a:r>
            <a:endParaRPr lang="en-US" altLang="zh-CN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2D6B878-C6D1-4946-9559-99D001D1A937}"/>
              </a:ext>
            </a:extLst>
          </p:cNvPr>
          <p:cNvSpPr txBox="1"/>
          <p:nvPr/>
        </p:nvSpPr>
        <p:spPr>
          <a:xfrm>
            <a:off x="7520213" y="4806377"/>
            <a:ext cx="16337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水平</a:t>
            </a:r>
            <a:r>
              <a:rPr lang="en-US" altLang="zh-CN" dirty="0"/>
              <a:t>/</a:t>
            </a:r>
            <a:r>
              <a:rPr lang="zh-CN" altLang="en-US" dirty="0"/>
              <a:t>垂直偏振</a:t>
            </a:r>
            <a:endParaRPr lang="en-US" altLang="zh-CN" dirty="0"/>
          </a:p>
          <a:p>
            <a:pPr algn="ctr"/>
            <a:r>
              <a:rPr lang="zh-CN" altLang="en-US" dirty="0"/>
              <a:t>准确结果</a:t>
            </a:r>
            <a:endParaRPr lang="en-US" altLang="zh-CN" dirty="0"/>
          </a:p>
          <a:p>
            <a:pPr algn="ctr"/>
            <a:r>
              <a:rPr lang="zh-CN" altLang="en-US" dirty="0"/>
              <a:t>量子状态不变</a:t>
            </a:r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1515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BC9FD-0C9E-430F-B3C3-CCA3C22B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量子密钥分发协议</a:t>
            </a:r>
            <a:r>
              <a:rPr lang="en-US" altLang="zh-CN" b="1" dirty="0"/>
              <a:t>BB84-</a:t>
            </a:r>
            <a:r>
              <a:rPr lang="zh-CN" altLang="en-US" b="1" dirty="0"/>
              <a:t>量子信道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D786CB3E-4C84-40E4-8EAC-850A199B55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8" name="组合 27">
            <a:extLst>
              <a:ext uri="{FF2B5EF4-FFF2-40B4-BE49-F238E27FC236}">
                <a16:creationId xmlns:a16="http://schemas.microsoft.com/office/drawing/2014/main" id="{BA52F675-29B6-4F39-874B-03C43534DB0B}"/>
              </a:ext>
            </a:extLst>
          </p:cNvPr>
          <p:cNvGrpSpPr/>
          <p:nvPr/>
        </p:nvGrpSpPr>
        <p:grpSpPr>
          <a:xfrm>
            <a:off x="360165" y="2577422"/>
            <a:ext cx="1584176" cy="1992600"/>
            <a:chOff x="541777" y="2597469"/>
            <a:chExt cx="1584176" cy="199260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31DA7B9-D7A3-42BC-BF51-891010E4C044}"/>
                </a:ext>
              </a:extLst>
            </p:cNvPr>
            <p:cNvSpPr/>
            <p:nvPr/>
          </p:nvSpPr>
          <p:spPr>
            <a:xfrm>
              <a:off x="541777" y="2597469"/>
              <a:ext cx="1584176" cy="7200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 sz="2400" dirty="0"/>
                <a:t>极化基</a:t>
              </a:r>
              <a:r>
                <a:rPr lang="en-US" altLang="zh-CN" sz="2400" dirty="0"/>
                <a:t>A</a:t>
              </a:r>
            </a:p>
            <a:p>
              <a:pPr algn="ctr"/>
              <a:r>
                <a:rPr lang="en-US" altLang="zh-CN" dirty="0"/>
                <a:t>ZXXZXZXZ……</a:t>
              </a:r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7E8B8238-5588-420B-A3B0-D5B7261FD158}"/>
                </a:ext>
              </a:extLst>
            </p:cNvPr>
            <p:cNvSpPr/>
            <p:nvPr/>
          </p:nvSpPr>
          <p:spPr>
            <a:xfrm>
              <a:off x="541777" y="3869989"/>
              <a:ext cx="1584176" cy="7200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 sz="2400" dirty="0"/>
                <a:t>极化方向</a:t>
              </a:r>
              <a:r>
                <a:rPr lang="en-US" altLang="zh-CN" sz="2400" dirty="0"/>
                <a:t>X</a:t>
              </a:r>
            </a:p>
            <a:p>
              <a:pPr algn="ctr"/>
              <a:r>
                <a:rPr lang="en-US" altLang="zh-CN" dirty="0"/>
                <a:t>01010110……</a:t>
              </a:r>
              <a:endParaRPr lang="zh-CN" altLang="en-US" dirty="0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5E2F41CB-F480-44D0-AF94-18C8773E8406}"/>
              </a:ext>
            </a:extLst>
          </p:cNvPr>
          <p:cNvGrpSpPr/>
          <p:nvPr/>
        </p:nvGrpSpPr>
        <p:grpSpPr>
          <a:xfrm>
            <a:off x="2367772" y="3297502"/>
            <a:ext cx="4431284" cy="441463"/>
            <a:chOff x="2372964" y="3608227"/>
            <a:chExt cx="4431284" cy="441463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FA76DD05-5330-47F3-A81A-DD85B781680A}"/>
                </a:ext>
              </a:extLst>
            </p:cNvPr>
            <p:cNvGrpSpPr/>
            <p:nvPr/>
          </p:nvGrpSpPr>
          <p:grpSpPr>
            <a:xfrm>
              <a:off x="2372964" y="3689093"/>
              <a:ext cx="3698679" cy="360597"/>
              <a:chOff x="3013003" y="2486302"/>
              <a:chExt cx="3698679" cy="360597"/>
            </a:xfrm>
          </p:grpSpPr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B339E92F-9D8F-438A-A998-624C5F32C503}"/>
                  </a:ext>
                </a:extLst>
              </p:cNvPr>
              <p:cNvSpPr/>
              <p:nvPr/>
            </p:nvSpPr>
            <p:spPr>
              <a:xfrm>
                <a:off x="3013003" y="2486798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↗</a:t>
                </a:r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F5132954-3462-4360-9EA1-A088832ED6BF}"/>
                  </a:ext>
                </a:extLst>
              </p:cNvPr>
              <p:cNvSpPr/>
              <p:nvPr/>
            </p:nvSpPr>
            <p:spPr>
              <a:xfrm>
                <a:off x="3435293" y="2486899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↘</a:t>
                </a:r>
              </a:p>
            </p:txBody>
          </p:sp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FFF2500A-A88E-4562-A194-40B670BA30A5}"/>
                  </a:ext>
                </a:extLst>
              </p:cNvPr>
              <p:cNvSpPr/>
              <p:nvPr/>
            </p:nvSpPr>
            <p:spPr>
              <a:xfrm>
                <a:off x="5101801" y="2486302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↑</a:t>
                </a:r>
              </a:p>
            </p:txBody>
          </p:sp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907E790E-D573-4467-9287-81DED85EEDD1}"/>
                  </a:ext>
                </a:extLst>
              </p:cNvPr>
              <p:cNvSpPr/>
              <p:nvPr/>
            </p:nvSpPr>
            <p:spPr>
              <a:xfrm>
                <a:off x="4268547" y="2486302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↑</a:t>
                </a:r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A5D44FC-BB8D-428E-B390-782B4F1BDA6F}"/>
                  </a:ext>
                </a:extLst>
              </p:cNvPr>
              <p:cNvSpPr/>
              <p:nvPr/>
            </p:nvSpPr>
            <p:spPr>
              <a:xfrm>
                <a:off x="3851920" y="2486798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↘</a:t>
                </a:r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9C8DB9AC-ABC8-45F8-AE16-DD455443F53E}"/>
                  </a:ext>
                </a:extLst>
              </p:cNvPr>
              <p:cNvSpPr/>
              <p:nvPr/>
            </p:nvSpPr>
            <p:spPr>
              <a:xfrm>
                <a:off x="4685174" y="2486302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→</a:t>
                </a:r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C733123-212D-4814-AB47-6BAB25DA19A3}"/>
                  </a:ext>
                </a:extLst>
              </p:cNvPr>
              <p:cNvSpPr/>
              <p:nvPr/>
            </p:nvSpPr>
            <p:spPr>
              <a:xfrm>
                <a:off x="5518428" y="2486302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→</a:t>
                </a:r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EAB61ECA-16DF-47CE-BC41-4ABFBF54769D}"/>
                  </a:ext>
                </a:extLst>
              </p:cNvPr>
              <p:cNvSpPr/>
              <p:nvPr/>
            </p:nvSpPr>
            <p:spPr>
              <a:xfrm>
                <a:off x="5935055" y="2486899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↗</a:t>
                </a:r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5D73A2EE-93B7-441E-A1F7-1AF30A566397}"/>
                  </a:ext>
                </a:extLst>
              </p:cNvPr>
              <p:cNvSpPr/>
              <p:nvPr/>
            </p:nvSpPr>
            <p:spPr>
              <a:xfrm>
                <a:off x="6351682" y="2486302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↘</a:t>
                </a:r>
              </a:p>
            </p:txBody>
          </p:sp>
        </p:grp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7D0799F-2913-4BD9-A89F-4053BCAB2664}"/>
                </a:ext>
              </a:extLst>
            </p:cNvPr>
            <p:cNvSpPr txBox="1"/>
            <p:nvPr/>
          </p:nvSpPr>
          <p:spPr>
            <a:xfrm>
              <a:off x="6123962" y="3608227"/>
              <a:ext cx="6802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……</a:t>
              </a:r>
              <a:endParaRPr lang="zh-CN" altLang="en-US" dirty="0"/>
            </a:p>
          </p:txBody>
        </p:sp>
      </p:grpSp>
      <p:sp>
        <p:nvSpPr>
          <p:cNvPr id="31" name="加号 30">
            <a:extLst>
              <a:ext uri="{FF2B5EF4-FFF2-40B4-BE49-F238E27FC236}">
                <a16:creationId xmlns:a16="http://schemas.microsoft.com/office/drawing/2014/main" id="{56781C41-7724-44E8-B435-6ADFAAF66201}"/>
              </a:ext>
            </a:extLst>
          </p:cNvPr>
          <p:cNvSpPr/>
          <p:nvPr/>
        </p:nvSpPr>
        <p:spPr>
          <a:xfrm>
            <a:off x="843285" y="3297502"/>
            <a:ext cx="540000" cy="5400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F1316B24-F811-4940-8DEF-0FC82E2D3576}"/>
              </a:ext>
            </a:extLst>
          </p:cNvPr>
          <p:cNvSpPr/>
          <p:nvPr/>
        </p:nvSpPr>
        <p:spPr>
          <a:xfrm>
            <a:off x="1659466" y="3319157"/>
            <a:ext cx="680286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E6B2DB4C-8D93-4F18-BC77-9B50EA341B22}"/>
              </a:ext>
            </a:extLst>
          </p:cNvPr>
          <p:cNvGrpSpPr/>
          <p:nvPr/>
        </p:nvGrpSpPr>
        <p:grpSpPr>
          <a:xfrm>
            <a:off x="7201457" y="2581386"/>
            <a:ext cx="1584176" cy="1992600"/>
            <a:chOff x="541777" y="2597469"/>
            <a:chExt cx="1584176" cy="1992600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3825B977-520C-4C14-8574-8DAE048C7444}"/>
                </a:ext>
              </a:extLst>
            </p:cNvPr>
            <p:cNvSpPr/>
            <p:nvPr/>
          </p:nvSpPr>
          <p:spPr>
            <a:xfrm>
              <a:off x="541777" y="2597469"/>
              <a:ext cx="1584176" cy="7200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 sz="2400" dirty="0"/>
                <a:t>测量方向</a:t>
              </a:r>
              <a:r>
                <a:rPr lang="en-US" altLang="zh-CN" sz="2400" dirty="0"/>
                <a:t>B</a:t>
              </a:r>
            </a:p>
            <a:p>
              <a:pPr algn="ctr"/>
              <a:r>
                <a:rPr lang="en-US" altLang="zh-CN" dirty="0"/>
                <a:t>XZZXZXXZ……</a:t>
              </a:r>
              <a:endParaRPr lang="zh-CN" altLang="en-US" dirty="0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14746735-53B7-46B7-A851-946FCED1D9F8}"/>
                </a:ext>
              </a:extLst>
            </p:cNvPr>
            <p:cNvSpPr/>
            <p:nvPr/>
          </p:nvSpPr>
          <p:spPr>
            <a:xfrm>
              <a:off x="541777" y="3869989"/>
              <a:ext cx="1584176" cy="7200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 sz="2400" dirty="0"/>
                <a:t>测量结果</a:t>
              </a:r>
              <a:r>
                <a:rPr lang="en-US" altLang="zh-CN" sz="2400" dirty="0"/>
                <a:t>Y</a:t>
              </a:r>
            </a:p>
            <a:p>
              <a:pPr algn="ctr"/>
              <a:r>
                <a:rPr lang="en-US" altLang="zh-CN" dirty="0"/>
                <a:t>01011101……</a:t>
              </a:r>
              <a:endParaRPr lang="zh-CN" altLang="en-US" dirty="0"/>
            </a:p>
          </p:txBody>
        </p:sp>
      </p:grpSp>
      <p:sp>
        <p:nvSpPr>
          <p:cNvPr id="38" name="箭头: 右 37">
            <a:extLst>
              <a:ext uri="{FF2B5EF4-FFF2-40B4-BE49-F238E27FC236}">
                <a16:creationId xmlns:a16="http://schemas.microsoft.com/office/drawing/2014/main" id="{7C04157C-EEB1-4399-8B6C-126D521360C6}"/>
              </a:ext>
            </a:extLst>
          </p:cNvPr>
          <p:cNvSpPr/>
          <p:nvPr/>
        </p:nvSpPr>
        <p:spPr>
          <a:xfrm rot="18900000">
            <a:off x="6538625" y="3076841"/>
            <a:ext cx="680286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箭头: 右 38">
            <a:extLst>
              <a:ext uri="{FF2B5EF4-FFF2-40B4-BE49-F238E27FC236}">
                <a16:creationId xmlns:a16="http://schemas.microsoft.com/office/drawing/2014/main" id="{E798764B-A02B-4312-A323-4595F27DCFDB}"/>
              </a:ext>
            </a:extLst>
          </p:cNvPr>
          <p:cNvSpPr/>
          <p:nvPr/>
        </p:nvSpPr>
        <p:spPr>
          <a:xfrm rot="5400000">
            <a:off x="7711309" y="3349521"/>
            <a:ext cx="490134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EA76AE3-747A-46FA-9E05-FE73EA831593}"/>
              </a:ext>
            </a:extLst>
          </p:cNvPr>
          <p:cNvSpPr txBox="1"/>
          <p:nvPr/>
        </p:nvSpPr>
        <p:spPr>
          <a:xfrm>
            <a:off x="7658858" y="2138747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Bob</a:t>
            </a:r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FA2CBA9-E9F2-4742-9266-639E2590D080}"/>
              </a:ext>
            </a:extLst>
          </p:cNvPr>
          <p:cNvSpPr txBox="1"/>
          <p:nvPr/>
        </p:nvSpPr>
        <p:spPr>
          <a:xfrm>
            <a:off x="770883" y="213285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Alice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1107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4" grpId="0" animBg="1"/>
      <p:bldP spid="38" grpId="0" animBg="1"/>
      <p:bldP spid="3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BC9FD-0C9E-430F-B3C3-CCA3C22B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量子密钥分发协议</a:t>
            </a:r>
            <a:r>
              <a:rPr lang="en-US" altLang="zh-CN" b="1" dirty="0"/>
              <a:t>BB84-</a:t>
            </a:r>
            <a:r>
              <a:rPr lang="zh-CN" altLang="en-US" b="1" dirty="0"/>
              <a:t>经典信道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D786CB3E-4C84-40E4-8EAC-850A199B55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8" name="组合 27">
            <a:extLst>
              <a:ext uri="{FF2B5EF4-FFF2-40B4-BE49-F238E27FC236}">
                <a16:creationId xmlns:a16="http://schemas.microsoft.com/office/drawing/2014/main" id="{BA52F675-29B6-4F39-874B-03C43534DB0B}"/>
              </a:ext>
            </a:extLst>
          </p:cNvPr>
          <p:cNvGrpSpPr/>
          <p:nvPr/>
        </p:nvGrpSpPr>
        <p:grpSpPr>
          <a:xfrm>
            <a:off x="358367" y="2577422"/>
            <a:ext cx="1584176" cy="1992600"/>
            <a:chOff x="541777" y="2597469"/>
            <a:chExt cx="1584176" cy="199260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31DA7B9-D7A3-42BC-BF51-891010E4C044}"/>
                </a:ext>
              </a:extLst>
            </p:cNvPr>
            <p:cNvSpPr/>
            <p:nvPr/>
          </p:nvSpPr>
          <p:spPr>
            <a:xfrm>
              <a:off x="541777" y="2597469"/>
              <a:ext cx="1584176" cy="7200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 sz="2400" dirty="0"/>
                <a:t>极化基</a:t>
              </a:r>
              <a:r>
                <a:rPr lang="en-US" altLang="zh-CN" sz="2400" dirty="0"/>
                <a:t>A</a:t>
              </a:r>
            </a:p>
            <a:p>
              <a:pPr algn="ctr"/>
              <a:r>
                <a:rPr lang="en-US" altLang="zh-CN" dirty="0"/>
                <a:t>ZXXZXZXZ……</a:t>
              </a:r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7E8B8238-5588-420B-A3B0-D5B7261FD158}"/>
                </a:ext>
              </a:extLst>
            </p:cNvPr>
            <p:cNvSpPr/>
            <p:nvPr/>
          </p:nvSpPr>
          <p:spPr>
            <a:xfrm>
              <a:off x="541777" y="3869989"/>
              <a:ext cx="1584176" cy="7200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 sz="2400" dirty="0"/>
                <a:t>极化方向</a:t>
              </a:r>
              <a:r>
                <a:rPr lang="en-US" altLang="zh-CN" sz="2400" dirty="0"/>
                <a:t>X</a:t>
              </a:r>
            </a:p>
            <a:p>
              <a:pPr algn="ctr"/>
              <a:r>
                <a:rPr lang="en-US" altLang="zh-CN" dirty="0"/>
                <a:t>01010110……</a:t>
              </a:r>
              <a:endParaRPr lang="zh-CN" altLang="en-US" dirty="0"/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E6B2DB4C-8D93-4F18-BC77-9B50EA341B22}"/>
              </a:ext>
            </a:extLst>
          </p:cNvPr>
          <p:cNvGrpSpPr/>
          <p:nvPr/>
        </p:nvGrpSpPr>
        <p:grpSpPr>
          <a:xfrm>
            <a:off x="7201457" y="2581386"/>
            <a:ext cx="1584176" cy="1992600"/>
            <a:chOff x="541777" y="2597469"/>
            <a:chExt cx="1584176" cy="1992600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3825B977-520C-4C14-8574-8DAE048C7444}"/>
                </a:ext>
              </a:extLst>
            </p:cNvPr>
            <p:cNvSpPr/>
            <p:nvPr/>
          </p:nvSpPr>
          <p:spPr>
            <a:xfrm>
              <a:off x="541777" y="2597469"/>
              <a:ext cx="1584176" cy="7200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 sz="2400" dirty="0"/>
                <a:t>测量方向</a:t>
              </a:r>
              <a:r>
                <a:rPr lang="en-US" altLang="zh-CN" sz="2400" dirty="0"/>
                <a:t>B</a:t>
              </a:r>
            </a:p>
            <a:p>
              <a:pPr algn="ctr"/>
              <a:r>
                <a:rPr lang="en-US" altLang="zh-CN" dirty="0"/>
                <a:t>XZZXZXXZ……</a:t>
              </a:r>
              <a:endParaRPr lang="zh-CN" altLang="en-US" dirty="0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14746735-53B7-46B7-A851-946FCED1D9F8}"/>
                </a:ext>
              </a:extLst>
            </p:cNvPr>
            <p:cNvSpPr/>
            <p:nvPr/>
          </p:nvSpPr>
          <p:spPr>
            <a:xfrm>
              <a:off x="541777" y="3869989"/>
              <a:ext cx="1584176" cy="7200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 sz="2400" dirty="0"/>
                <a:t>测量结果</a:t>
              </a:r>
              <a:r>
                <a:rPr lang="en-US" altLang="zh-CN" sz="2400" dirty="0"/>
                <a:t>Y</a:t>
              </a:r>
            </a:p>
            <a:p>
              <a:pPr algn="ctr"/>
              <a:r>
                <a:rPr lang="en-US" altLang="zh-CN" dirty="0"/>
                <a:t>01011101……</a:t>
              </a:r>
              <a:endParaRPr lang="zh-CN" altLang="en-US" dirty="0"/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7EA76AE3-747A-46FA-9E05-FE73EA831593}"/>
              </a:ext>
            </a:extLst>
          </p:cNvPr>
          <p:cNvSpPr txBox="1"/>
          <p:nvPr/>
        </p:nvSpPr>
        <p:spPr>
          <a:xfrm>
            <a:off x="7658858" y="2138747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Bob</a:t>
            </a:r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FA2CBA9-E9F2-4742-9266-639E2590D080}"/>
              </a:ext>
            </a:extLst>
          </p:cNvPr>
          <p:cNvSpPr txBox="1"/>
          <p:nvPr/>
        </p:nvSpPr>
        <p:spPr>
          <a:xfrm>
            <a:off x="770883" y="213285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Alice</a:t>
            </a:r>
            <a:endParaRPr lang="zh-CN" altLang="en-US" dirty="0"/>
          </a:p>
        </p:txBody>
      </p:sp>
      <p:sp>
        <p:nvSpPr>
          <p:cNvPr id="9" name="箭头: 左右 8">
            <a:extLst>
              <a:ext uri="{FF2B5EF4-FFF2-40B4-BE49-F238E27FC236}">
                <a16:creationId xmlns:a16="http://schemas.microsoft.com/office/drawing/2014/main" id="{C897A70C-FA6F-44FD-B4D7-8CA5BB3919B1}"/>
              </a:ext>
            </a:extLst>
          </p:cNvPr>
          <p:cNvSpPr/>
          <p:nvPr/>
        </p:nvSpPr>
        <p:spPr>
          <a:xfrm>
            <a:off x="1942542" y="2695146"/>
            <a:ext cx="5258915" cy="4846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比对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94DA543-A8D1-48B1-9C22-D2AA4C29C984}"/>
              </a:ext>
            </a:extLst>
          </p:cNvPr>
          <p:cNvSpPr/>
          <p:nvPr/>
        </p:nvSpPr>
        <p:spPr>
          <a:xfrm>
            <a:off x="3436108" y="3849942"/>
            <a:ext cx="2271784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AB</a:t>
            </a:r>
            <a:r>
              <a:rPr lang="zh-CN" altLang="en-US" sz="2400" dirty="0"/>
              <a:t>中相同的位</a:t>
            </a:r>
            <a:endParaRPr lang="zh-CN" altLang="en-US" dirty="0"/>
          </a:p>
        </p:txBody>
      </p:sp>
      <p:sp>
        <p:nvSpPr>
          <p:cNvPr id="13" name="箭头: 下 12">
            <a:extLst>
              <a:ext uri="{FF2B5EF4-FFF2-40B4-BE49-F238E27FC236}">
                <a16:creationId xmlns:a16="http://schemas.microsoft.com/office/drawing/2014/main" id="{AE823840-38E6-48EF-A144-3CBD4ADE126C}"/>
              </a:ext>
            </a:extLst>
          </p:cNvPr>
          <p:cNvSpPr/>
          <p:nvPr/>
        </p:nvSpPr>
        <p:spPr>
          <a:xfrm>
            <a:off x="4329683" y="3179778"/>
            <a:ext cx="484632" cy="59342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加号 40">
            <a:extLst>
              <a:ext uri="{FF2B5EF4-FFF2-40B4-BE49-F238E27FC236}">
                <a16:creationId xmlns:a16="http://schemas.microsoft.com/office/drawing/2014/main" id="{3C843AA0-3C7D-4286-AFE6-07FE6D46F1DE}"/>
              </a:ext>
            </a:extLst>
          </p:cNvPr>
          <p:cNvSpPr/>
          <p:nvPr/>
        </p:nvSpPr>
        <p:spPr>
          <a:xfrm>
            <a:off x="2419325" y="3939982"/>
            <a:ext cx="540000" cy="5400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加号 42">
            <a:extLst>
              <a:ext uri="{FF2B5EF4-FFF2-40B4-BE49-F238E27FC236}">
                <a16:creationId xmlns:a16="http://schemas.microsoft.com/office/drawing/2014/main" id="{FF856336-A0E7-4BF6-8141-6F5D6D5CFACD}"/>
              </a:ext>
            </a:extLst>
          </p:cNvPr>
          <p:cNvSpPr/>
          <p:nvPr/>
        </p:nvSpPr>
        <p:spPr>
          <a:xfrm>
            <a:off x="6184674" y="3934491"/>
            <a:ext cx="540000" cy="5400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A8C1CCC-FB35-426B-A4C4-82666A3D0F06}"/>
              </a:ext>
            </a:extLst>
          </p:cNvPr>
          <p:cNvSpPr/>
          <p:nvPr/>
        </p:nvSpPr>
        <p:spPr>
          <a:xfrm>
            <a:off x="1711981" y="5013175"/>
            <a:ext cx="1954683" cy="7809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对应位上的极化方向</a:t>
            </a:r>
            <a:r>
              <a:rPr lang="en-US" altLang="zh-CN" sz="2400" dirty="0"/>
              <a:t>X’</a:t>
            </a:r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8969D50-756C-4DA6-93B0-5234F0E156B9}"/>
              </a:ext>
            </a:extLst>
          </p:cNvPr>
          <p:cNvSpPr/>
          <p:nvPr/>
        </p:nvSpPr>
        <p:spPr>
          <a:xfrm>
            <a:off x="5477336" y="5013175"/>
            <a:ext cx="1954683" cy="78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对应位上的测量结果</a:t>
            </a:r>
            <a:r>
              <a:rPr lang="en-US" altLang="zh-CN" sz="2400" dirty="0"/>
              <a:t>Y’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50C671A-6536-4178-A6ED-0C330A577C31}"/>
              </a:ext>
            </a:extLst>
          </p:cNvPr>
          <p:cNvSpPr txBox="1"/>
          <p:nvPr/>
        </p:nvSpPr>
        <p:spPr>
          <a:xfrm>
            <a:off x="2398623" y="5798176"/>
            <a:ext cx="434677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/>
              <a:t>无干扰也无中间人监听时必有</a:t>
            </a:r>
            <a:r>
              <a:rPr lang="en-US" altLang="zh-CN" sz="2800" dirty="0"/>
              <a:t>X’=Y’</a:t>
            </a:r>
            <a:endParaRPr lang="en-US" altLang="zh-CN" dirty="0"/>
          </a:p>
        </p:txBody>
      </p:sp>
      <p:sp>
        <p:nvSpPr>
          <p:cNvPr id="48" name="箭头: 下 47">
            <a:extLst>
              <a:ext uri="{FF2B5EF4-FFF2-40B4-BE49-F238E27FC236}">
                <a16:creationId xmlns:a16="http://schemas.microsoft.com/office/drawing/2014/main" id="{FA02A7C3-89A6-4CAD-ADA2-01609A97252C}"/>
              </a:ext>
            </a:extLst>
          </p:cNvPr>
          <p:cNvSpPr/>
          <p:nvPr/>
        </p:nvSpPr>
        <p:spPr>
          <a:xfrm>
            <a:off x="2447006" y="4525440"/>
            <a:ext cx="484632" cy="4391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箭头: 下 48">
            <a:extLst>
              <a:ext uri="{FF2B5EF4-FFF2-40B4-BE49-F238E27FC236}">
                <a16:creationId xmlns:a16="http://schemas.microsoft.com/office/drawing/2014/main" id="{494112E9-4C18-4057-9214-7776DDF69188}"/>
              </a:ext>
            </a:extLst>
          </p:cNvPr>
          <p:cNvSpPr/>
          <p:nvPr/>
        </p:nvSpPr>
        <p:spPr>
          <a:xfrm>
            <a:off x="6212358" y="4525440"/>
            <a:ext cx="484632" cy="4391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 animBg="1"/>
      <p:bldP spid="41" grpId="0" animBg="1"/>
      <p:bldP spid="43" grpId="0" animBg="1"/>
      <p:bldP spid="15" grpId="0" animBg="1"/>
      <p:bldP spid="19" grpId="0" animBg="1"/>
      <p:bldP spid="21" grpId="0"/>
      <p:bldP spid="48" grpId="0" animBg="1"/>
      <p:bldP spid="4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BC9FD-0C9E-430F-B3C3-CCA3C22B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量子密钥分发协议</a:t>
            </a:r>
            <a:r>
              <a:rPr lang="en-US" altLang="zh-CN" b="1" dirty="0"/>
              <a:t>BB84-</a:t>
            </a:r>
            <a:r>
              <a:rPr lang="zh-CN" altLang="en-US" b="1" dirty="0"/>
              <a:t>验证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D786CB3E-4C84-40E4-8EAC-850A199B55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7EA76AE3-747A-46FA-9E05-FE73EA831593}"/>
              </a:ext>
            </a:extLst>
          </p:cNvPr>
          <p:cNvSpPr txBox="1"/>
          <p:nvPr/>
        </p:nvSpPr>
        <p:spPr>
          <a:xfrm>
            <a:off x="7658858" y="2138747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Bob</a:t>
            </a:r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FA2CBA9-E9F2-4742-9266-639E2590D080}"/>
              </a:ext>
            </a:extLst>
          </p:cNvPr>
          <p:cNvSpPr txBox="1"/>
          <p:nvPr/>
        </p:nvSpPr>
        <p:spPr>
          <a:xfrm>
            <a:off x="770883" y="213285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Alice</a:t>
            </a:r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A8C1CCC-FB35-426B-A4C4-82666A3D0F06}"/>
              </a:ext>
            </a:extLst>
          </p:cNvPr>
          <p:cNvSpPr/>
          <p:nvPr/>
        </p:nvSpPr>
        <p:spPr>
          <a:xfrm>
            <a:off x="173113" y="2617581"/>
            <a:ext cx="1954683" cy="7809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对应位上的极化方向</a:t>
            </a:r>
            <a:r>
              <a:rPr lang="en-US" altLang="zh-CN" sz="2400" dirty="0"/>
              <a:t>X’</a:t>
            </a:r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8969D50-756C-4DA6-93B0-5234F0E156B9}"/>
              </a:ext>
            </a:extLst>
          </p:cNvPr>
          <p:cNvSpPr/>
          <p:nvPr/>
        </p:nvSpPr>
        <p:spPr>
          <a:xfrm>
            <a:off x="7016204" y="2589424"/>
            <a:ext cx="1954683" cy="78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对应位上的测量结果</a:t>
            </a:r>
            <a:r>
              <a:rPr lang="en-US" altLang="zh-CN" sz="2400" dirty="0"/>
              <a:t>Y’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1E28F13-132F-4B14-B3B6-92D3F338AD4F}"/>
              </a:ext>
            </a:extLst>
          </p:cNvPr>
          <p:cNvSpPr/>
          <p:nvPr/>
        </p:nvSpPr>
        <p:spPr>
          <a:xfrm>
            <a:off x="173113" y="3948705"/>
            <a:ext cx="1954683" cy="7809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部分</a:t>
            </a:r>
            <a:r>
              <a:rPr lang="en-US" altLang="zh-CN" sz="2400" dirty="0"/>
              <a:t>X’</a:t>
            </a:r>
            <a:endParaRPr lang="zh-CN" altLang="en-US" dirty="0"/>
          </a:p>
        </p:txBody>
      </p:sp>
      <p:sp>
        <p:nvSpPr>
          <p:cNvPr id="23" name="箭头: 下 22">
            <a:extLst>
              <a:ext uri="{FF2B5EF4-FFF2-40B4-BE49-F238E27FC236}">
                <a16:creationId xmlns:a16="http://schemas.microsoft.com/office/drawing/2014/main" id="{8BBBE34F-7F3D-4C75-B276-046F6DB1B7A9}"/>
              </a:ext>
            </a:extLst>
          </p:cNvPr>
          <p:cNvSpPr/>
          <p:nvPr/>
        </p:nvSpPr>
        <p:spPr>
          <a:xfrm>
            <a:off x="908138" y="3460970"/>
            <a:ext cx="484632" cy="4391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522F98E-A681-436A-BFE8-4816F5E97889}"/>
              </a:ext>
            </a:extLst>
          </p:cNvPr>
          <p:cNvSpPr/>
          <p:nvPr/>
        </p:nvSpPr>
        <p:spPr>
          <a:xfrm>
            <a:off x="7016204" y="3922164"/>
            <a:ext cx="1954683" cy="7809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部分</a:t>
            </a:r>
            <a:r>
              <a:rPr lang="en-US" altLang="zh-CN" sz="2400" dirty="0"/>
              <a:t>Y’</a:t>
            </a:r>
            <a:endParaRPr lang="zh-CN" altLang="en-US" dirty="0"/>
          </a:p>
        </p:txBody>
      </p:sp>
      <p:sp>
        <p:nvSpPr>
          <p:cNvPr id="25" name="箭头: 下 24">
            <a:extLst>
              <a:ext uri="{FF2B5EF4-FFF2-40B4-BE49-F238E27FC236}">
                <a16:creationId xmlns:a16="http://schemas.microsoft.com/office/drawing/2014/main" id="{0622F8B8-7409-408D-A05E-ABFA6418B282}"/>
              </a:ext>
            </a:extLst>
          </p:cNvPr>
          <p:cNvSpPr/>
          <p:nvPr/>
        </p:nvSpPr>
        <p:spPr>
          <a:xfrm>
            <a:off x="7751229" y="3434429"/>
            <a:ext cx="484632" cy="4391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箭头: 左右 25">
            <a:extLst>
              <a:ext uri="{FF2B5EF4-FFF2-40B4-BE49-F238E27FC236}">
                <a16:creationId xmlns:a16="http://schemas.microsoft.com/office/drawing/2014/main" id="{2F7AFA86-E1F7-449E-80EA-C496C31EE435}"/>
              </a:ext>
            </a:extLst>
          </p:cNvPr>
          <p:cNvSpPr/>
          <p:nvPr/>
        </p:nvSpPr>
        <p:spPr>
          <a:xfrm>
            <a:off x="2127795" y="4096865"/>
            <a:ext cx="4888409" cy="4846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比对</a:t>
            </a:r>
          </a:p>
        </p:txBody>
      </p:sp>
      <p:sp>
        <p:nvSpPr>
          <p:cNvPr id="27" name="箭头: 下 26">
            <a:extLst>
              <a:ext uri="{FF2B5EF4-FFF2-40B4-BE49-F238E27FC236}">
                <a16:creationId xmlns:a16="http://schemas.microsoft.com/office/drawing/2014/main" id="{FDB73C0D-AD0C-457C-93EB-7ED99FC4CA02}"/>
              </a:ext>
            </a:extLst>
          </p:cNvPr>
          <p:cNvSpPr/>
          <p:nvPr/>
        </p:nvSpPr>
        <p:spPr>
          <a:xfrm>
            <a:off x="4329684" y="4536645"/>
            <a:ext cx="484632" cy="4391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DFDB7C1-BE49-4AB8-A780-DCF28F35331D}"/>
              </a:ext>
            </a:extLst>
          </p:cNvPr>
          <p:cNvSpPr txBox="1"/>
          <p:nvPr/>
        </p:nvSpPr>
        <p:spPr>
          <a:xfrm>
            <a:off x="2398623" y="5018218"/>
            <a:ext cx="43467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/>
              <a:t>误码率</a:t>
            </a:r>
            <a:endParaRPr lang="en-US" altLang="zh-CN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6C8FCAA-E39C-4440-985B-7DD9D334602F}"/>
              </a:ext>
            </a:extLst>
          </p:cNvPr>
          <p:cNvSpPr txBox="1"/>
          <p:nvPr/>
        </p:nvSpPr>
        <p:spPr>
          <a:xfrm>
            <a:off x="2153161" y="5554670"/>
            <a:ext cx="483767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/>
              <a:t>若误码率小于某一阈值，</a:t>
            </a:r>
            <a:endParaRPr lang="en-US" altLang="zh-CN" sz="2800" dirty="0"/>
          </a:p>
          <a:p>
            <a:pPr algn="ctr"/>
            <a:r>
              <a:rPr lang="zh-CN" altLang="en-US" sz="2800" dirty="0"/>
              <a:t>那</a:t>
            </a:r>
            <a:r>
              <a:rPr lang="en-US" altLang="zh-CN" sz="2800" dirty="0"/>
              <a:t>X’</a:t>
            </a:r>
            <a:r>
              <a:rPr lang="zh-CN" altLang="en-US" sz="2800" dirty="0"/>
              <a:t>和</a:t>
            </a:r>
            <a:r>
              <a:rPr lang="en-US" altLang="zh-CN" sz="2800" dirty="0"/>
              <a:t>Y’</a:t>
            </a:r>
            <a:r>
              <a:rPr lang="zh-CN" altLang="en-US" sz="2800" dirty="0"/>
              <a:t>就是密钥；</a:t>
            </a:r>
            <a:endParaRPr lang="en-US" altLang="zh-CN" sz="2800" dirty="0"/>
          </a:p>
          <a:p>
            <a:pPr algn="ctr"/>
            <a:r>
              <a:rPr lang="zh-CN" altLang="en-US" sz="2800" dirty="0"/>
              <a:t>否则重新开始</a:t>
            </a:r>
            <a:endParaRPr lang="en-US" altLang="zh-CN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1C79E43-8E2E-4CD3-8EF9-EBC410CE4C38}"/>
              </a:ext>
            </a:extLst>
          </p:cNvPr>
          <p:cNvSpPr txBox="1"/>
          <p:nvPr/>
        </p:nvSpPr>
        <p:spPr>
          <a:xfrm>
            <a:off x="2154199" y="2684891"/>
            <a:ext cx="48376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监听改变量子状态</a:t>
            </a:r>
            <a:endParaRPr lang="en-US" altLang="zh-CN" dirty="0"/>
          </a:p>
          <a:p>
            <a:pPr algn="ctr"/>
            <a:r>
              <a:rPr lang="zh-CN" altLang="en-US" dirty="0"/>
              <a:t>监听越多，</a:t>
            </a:r>
            <a:r>
              <a:rPr lang="en-US" altLang="zh-CN" dirty="0"/>
              <a:t>X’</a:t>
            </a:r>
            <a:r>
              <a:rPr lang="zh-CN" altLang="en-US" dirty="0"/>
              <a:t>和</a:t>
            </a:r>
            <a:r>
              <a:rPr lang="en-US" altLang="zh-CN" dirty="0"/>
              <a:t>Y’</a:t>
            </a:r>
            <a:r>
              <a:rPr lang="zh-CN" altLang="en-US" dirty="0"/>
              <a:t>不同越多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4544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9" grpId="0"/>
      <p:bldP spid="3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5ACF46-1A2A-416C-96CF-CD443EF8F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Outline</a:t>
            </a:r>
            <a:endParaRPr lang="zh-CN" altLang="en-US" dirty="0"/>
          </a:p>
        </p:txBody>
      </p:sp>
      <p:pic>
        <p:nvPicPr>
          <p:cNvPr id="15" name="图片 2">
            <a:extLst>
              <a:ext uri="{FF2B5EF4-FFF2-40B4-BE49-F238E27FC236}">
                <a16:creationId xmlns:a16="http://schemas.microsoft.com/office/drawing/2014/main" id="{96885AE5-55ED-4ECA-9A32-67379E33F9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52FA444-C8FD-4E2A-A012-3675FB832B24}"/>
              </a:ext>
            </a:extLst>
          </p:cNvPr>
          <p:cNvSpPr txBox="1"/>
          <p:nvPr/>
        </p:nvSpPr>
        <p:spPr>
          <a:xfrm>
            <a:off x="743607" y="1772816"/>
            <a:ext cx="7704856" cy="3694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认识“墨子”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认识“墨子”背后的技术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black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总结与展望</a:t>
            </a:r>
            <a:endParaRPr lang="en-US" altLang="zh-CN" sz="3200" b="1" dirty="0">
              <a:solidFill>
                <a:prstClr val="black"/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lang="en-US" altLang="zh-CN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English-Chinese Terminology</a:t>
            </a: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lang="en-US" altLang="zh-CN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Homework for all</a:t>
            </a:r>
            <a:endParaRPr lang="zh-CN" altLang="en-US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0394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4F3DD3-D8A4-4FB2-8B3D-BFA422CE6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为什么量子加密安全？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3778078C-F3EB-4BC9-8C86-F28ED96406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0DD1A43-0BC5-4385-B852-2F6C64F3F23B}"/>
              </a:ext>
            </a:extLst>
          </p:cNvPr>
          <p:cNvSpPr txBox="1"/>
          <p:nvPr/>
        </p:nvSpPr>
        <p:spPr>
          <a:xfrm>
            <a:off x="2699792" y="2501027"/>
            <a:ext cx="374441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/>
              <a:t>逻辑加密</a:t>
            </a:r>
            <a:endParaRPr lang="en-US" altLang="zh-CN" sz="2800" dirty="0"/>
          </a:p>
          <a:p>
            <a:pPr algn="ctr"/>
            <a:r>
              <a:rPr lang="zh-CN" altLang="en-US" dirty="0"/>
              <a:t>基于计算复杂性的加密</a:t>
            </a:r>
            <a:endParaRPr lang="en-US" altLang="zh-CN" dirty="0"/>
          </a:p>
          <a:p>
            <a:pPr algn="ctr"/>
            <a:r>
              <a:rPr lang="zh-CN" altLang="en-US" dirty="0"/>
              <a:t>算力足够即可破解</a:t>
            </a:r>
            <a:endParaRPr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9E2E3D1-8B7F-43DA-96A9-1CBBADF0FC48}"/>
              </a:ext>
            </a:extLst>
          </p:cNvPr>
          <p:cNvSpPr txBox="1"/>
          <p:nvPr/>
        </p:nvSpPr>
        <p:spPr>
          <a:xfrm>
            <a:off x="2699792" y="4437112"/>
            <a:ext cx="374441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/>
              <a:t>物理加密</a:t>
            </a:r>
            <a:endParaRPr lang="en-US" altLang="zh-CN" sz="2800" dirty="0"/>
          </a:p>
          <a:p>
            <a:pPr algn="ctr"/>
            <a:r>
              <a:rPr lang="zh-CN" altLang="en-US" dirty="0"/>
              <a:t>基于物理定律的加密</a:t>
            </a:r>
            <a:endParaRPr lang="en-US" altLang="zh-CN" dirty="0"/>
          </a:p>
          <a:p>
            <a:pPr algn="ctr"/>
            <a:r>
              <a:rPr lang="zh-CN" altLang="en-US" dirty="0"/>
              <a:t>物理定律被推翻才可破解</a:t>
            </a:r>
            <a:endParaRPr lang="en-US" altLang="zh-CN" dirty="0"/>
          </a:p>
        </p:txBody>
      </p:sp>
      <p:sp>
        <p:nvSpPr>
          <p:cNvPr id="28" name="箭头: 下 27">
            <a:extLst>
              <a:ext uri="{FF2B5EF4-FFF2-40B4-BE49-F238E27FC236}">
                <a16:creationId xmlns:a16="http://schemas.microsoft.com/office/drawing/2014/main" id="{5D937867-9D3F-4C51-A816-9866CE6725AF}"/>
              </a:ext>
            </a:extLst>
          </p:cNvPr>
          <p:cNvSpPr/>
          <p:nvPr/>
        </p:nvSpPr>
        <p:spPr>
          <a:xfrm>
            <a:off x="4329684" y="3828403"/>
            <a:ext cx="484632" cy="3585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195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4F3DD3-D8A4-4FB2-8B3D-BFA422CE6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为什么非得是量子？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3778078C-F3EB-4BC9-8C86-F28ED96406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椭圆 3">
            <a:extLst>
              <a:ext uri="{FF2B5EF4-FFF2-40B4-BE49-F238E27FC236}">
                <a16:creationId xmlns:a16="http://schemas.microsoft.com/office/drawing/2014/main" id="{95A47696-8A69-42C9-8BD1-671B86C691D5}"/>
              </a:ext>
            </a:extLst>
          </p:cNvPr>
          <p:cNvSpPr/>
          <p:nvPr/>
        </p:nvSpPr>
        <p:spPr>
          <a:xfrm>
            <a:off x="6300165" y="3533564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量子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9AFE1F0A-349C-48C2-B25F-8491D5A9C024}"/>
              </a:ext>
            </a:extLst>
          </p:cNvPr>
          <p:cNvGrpSpPr/>
          <p:nvPr/>
        </p:nvGrpSpPr>
        <p:grpSpPr>
          <a:xfrm>
            <a:off x="13229" y="1792802"/>
            <a:ext cx="4486763" cy="4067268"/>
            <a:chOff x="13229" y="1792802"/>
            <a:chExt cx="4486763" cy="4067268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54C0E148-0745-4EB5-A8A5-092D3D04F03E}"/>
                </a:ext>
              </a:extLst>
            </p:cNvPr>
            <p:cNvGrpSpPr/>
            <p:nvPr/>
          </p:nvGrpSpPr>
          <p:grpSpPr>
            <a:xfrm>
              <a:off x="1126635" y="2736463"/>
              <a:ext cx="2520000" cy="2520000"/>
              <a:chOff x="816872" y="2736463"/>
              <a:chExt cx="2520000" cy="2520000"/>
            </a:xfrm>
          </p:grpSpPr>
          <p:sp>
            <p:nvSpPr>
              <p:cNvPr id="7" name="爆炸形: 8 pt  6">
                <a:extLst>
                  <a:ext uri="{FF2B5EF4-FFF2-40B4-BE49-F238E27FC236}">
                    <a16:creationId xmlns:a16="http://schemas.microsoft.com/office/drawing/2014/main" id="{992F52EB-FBAA-43D1-A146-8EA27A69685A}"/>
                  </a:ext>
                </a:extLst>
              </p:cNvPr>
              <p:cNvSpPr/>
              <p:nvPr/>
            </p:nvSpPr>
            <p:spPr>
              <a:xfrm>
                <a:off x="816872" y="2736463"/>
                <a:ext cx="2520000" cy="2520000"/>
              </a:xfrm>
              <a:prstGeom prst="irregularSeal1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A5B7253-6030-4E6F-9E5B-A1B451F2F6AB}"/>
                  </a:ext>
                </a:extLst>
              </p:cNvPr>
              <p:cNvSpPr/>
              <p:nvPr/>
            </p:nvSpPr>
            <p:spPr>
              <a:xfrm>
                <a:off x="1619672" y="3533564"/>
                <a:ext cx="914400" cy="914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宏观物体</a:t>
                </a:r>
              </a:p>
            </p:txBody>
          </p:sp>
        </p:grp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9B635AB-D2F1-4D84-B3FC-F55200ED1BF4}"/>
                </a:ext>
              </a:extLst>
            </p:cNvPr>
            <p:cNvSpPr txBox="1"/>
            <p:nvPr/>
          </p:nvSpPr>
          <p:spPr>
            <a:xfrm>
              <a:off x="1793802" y="5336850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辐射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67DB13A-FBDE-4929-ACC4-D175DCBA2644}"/>
                </a:ext>
              </a:extLst>
            </p:cNvPr>
            <p:cNvSpPr txBox="1"/>
            <p:nvPr/>
          </p:nvSpPr>
          <p:spPr>
            <a:xfrm>
              <a:off x="3009752" y="22852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光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B183655-CC43-477B-B626-CB942E9B1762}"/>
                </a:ext>
              </a:extLst>
            </p:cNvPr>
            <p:cNvSpPr txBox="1"/>
            <p:nvPr/>
          </p:nvSpPr>
          <p:spPr>
            <a:xfrm>
              <a:off x="3956253" y="3271954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热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07FA15B-FB51-4A7F-B3C2-8ED18E654CF4}"/>
                </a:ext>
              </a:extLst>
            </p:cNvPr>
            <p:cNvSpPr txBox="1"/>
            <p:nvPr/>
          </p:nvSpPr>
          <p:spPr>
            <a:xfrm>
              <a:off x="3043201" y="5079802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电磁波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0E19407F-E023-44F0-A37B-1D6FC300B0DB}"/>
                </a:ext>
              </a:extLst>
            </p:cNvPr>
            <p:cNvSpPr txBox="1"/>
            <p:nvPr/>
          </p:nvSpPr>
          <p:spPr>
            <a:xfrm>
              <a:off x="1793803" y="22852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声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1067E399-3819-4680-A6C6-D6E490899365}"/>
                </a:ext>
              </a:extLst>
            </p:cNvPr>
            <p:cNvSpPr txBox="1"/>
            <p:nvPr/>
          </p:nvSpPr>
          <p:spPr>
            <a:xfrm>
              <a:off x="582896" y="4803588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引力</a:t>
              </a: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F41D9301-4E95-4196-A92E-177A06DBC0BE}"/>
                </a:ext>
              </a:extLst>
            </p:cNvPr>
            <p:cNvCxnSpPr>
              <a:endCxn id="3" idx="1"/>
            </p:cNvCxnSpPr>
            <p:nvPr/>
          </p:nvCxnSpPr>
          <p:spPr>
            <a:xfrm>
              <a:off x="582896" y="2285256"/>
              <a:ext cx="1480450" cy="138221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A214216-B2A7-4E04-BC88-A22BE4245BDF}"/>
                </a:ext>
              </a:extLst>
            </p:cNvPr>
            <p:cNvSpPr txBox="1"/>
            <p:nvPr/>
          </p:nvSpPr>
          <p:spPr>
            <a:xfrm>
              <a:off x="13229" y="1792802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精确测量</a:t>
              </a: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DA5AC843-2045-49C8-A24F-016EA0DB380C}"/>
              </a:ext>
            </a:extLst>
          </p:cNvPr>
          <p:cNvSpPr txBox="1"/>
          <p:nvPr/>
        </p:nvSpPr>
        <p:spPr>
          <a:xfrm>
            <a:off x="5413086" y="4729469"/>
            <a:ext cx="26885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不发出任何信息</a:t>
            </a: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E36AC858-BDF1-44C9-B984-6FCBC4BBED02}"/>
              </a:ext>
            </a:extLst>
          </p:cNvPr>
          <p:cNvCxnSpPr/>
          <p:nvPr/>
        </p:nvCxnSpPr>
        <p:spPr>
          <a:xfrm>
            <a:off x="4999587" y="2285255"/>
            <a:ext cx="1480450" cy="13822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3BA3CC70-05E7-4216-9BCC-80236909B2C7}"/>
              </a:ext>
            </a:extLst>
          </p:cNvPr>
          <p:cNvSpPr txBox="1"/>
          <p:nvPr/>
        </p:nvSpPr>
        <p:spPr>
          <a:xfrm>
            <a:off x="4189108" y="179280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无法被精确测量</a:t>
            </a:r>
          </a:p>
        </p:txBody>
      </p:sp>
      <p:sp>
        <p:nvSpPr>
          <p:cNvPr id="30" name="乘号 29">
            <a:extLst>
              <a:ext uri="{FF2B5EF4-FFF2-40B4-BE49-F238E27FC236}">
                <a16:creationId xmlns:a16="http://schemas.microsoft.com/office/drawing/2014/main" id="{539DF1D1-EDBB-4094-B662-1527D8F1901E}"/>
              </a:ext>
            </a:extLst>
          </p:cNvPr>
          <p:cNvSpPr/>
          <p:nvPr/>
        </p:nvSpPr>
        <p:spPr>
          <a:xfrm>
            <a:off x="5769260" y="2249067"/>
            <a:ext cx="914400" cy="91440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41839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70B654-C295-44D0-A590-18A3F50C8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b="1" dirty="0"/>
              <a:t>量子通信的下一个时代：量子互联网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F60BD4C9-9AD6-4CE8-A7D8-DB89183AB7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012EF1E-3340-4696-A792-EE8D6AA04C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88" t="23400" r="24800" b="6600"/>
          <a:stretch/>
        </p:blipFill>
        <p:spPr>
          <a:xfrm>
            <a:off x="935596" y="1628800"/>
            <a:ext cx="7272808" cy="512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311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3"/>
          <p:cNvSpPr txBox="1">
            <a:spLocks/>
          </p:cNvSpPr>
          <p:nvPr/>
        </p:nvSpPr>
        <p:spPr>
          <a:xfrm>
            <a:off x="0" y="1700213"/>
            <a:ext cx="9144000" cy="1944687"/>
          </a:xfrm>
          <a:prstGeom prst="rect">
            <a:avLst/>
          </a:prstGeom>
          <a:solidFill>
            <a:srgbClr val="02409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tIns="0" bIns="0" anchor="ctr"/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113" y="1700213"/>
            <a:ext cx="9132887" cy="1944687"/>
          </a:xfrm>
        </p:spPr>
        <p:txBody>
          <a:bodyPr rtlCol="0">
            <a:noAutofit/>
          </a:bodyPr>
          <a:lstStyle/>
          <a:p>
            <a:pPr eaLnBrk="1" fontAlgn="auto" hangingPunct="1">
              <a:lnSpc>
                <a:spcPct val="130000"/>
              </a:lnSpc>
              <a:spcAft>
                <a:spcPts val="0"/>
              </a:spcAft>
              <a:defRPr/>
            </a:pP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量子通信，未来可期</a:t>
            </a:r>
            <a:b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</a:b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Thank You !</a:t>
            </a:r>
          </a:p>
        </p:txBody>
      </p:sp>
      <p:sp>
        <p:nvSpPr>
          <p:cNvPr id="6149" name="副标题 2"/>
          <p:cNvSpPr>
            <a:spLocks noGrp="1"/>
          </p:cNvSpPr>
          <p:nvPr>
            <p:ph type="subTitle" idx="1"/>
          </p:nvPr>
        </p:nvSpPr>
        <p:spPr>
          <a:xfrm>
            <a:off x="1259632" y="4292600"/>
            <a:ext cx="6400800" cy="720576"/>
          </a:xfrm>
        </p:spPr>
        <p:txBody>
          <a:bodyPr/>
          <a:lstStyle/>
          <a:p>
            <a:pPr eaLnBrk="1" hangingPunct="1">
              <a:spcAft>
                <a:spcPts val="2400"/>
              </a:spcAft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2020.09.23</a:t>
            </a:r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06E3F5B1-BCC5-4B2A-9118-653728BDB7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5608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3"/>
          <p:cNvSpPr txBox="1">
            <a:spLocks/>
          </p:cNvSpPr>
          <p:nvPr/>
        </p:nvSpPr>
        <p:spPr>
          <a:xfrm>
            <a:off x="-11113" y="1922139"/>
            <a:ext cx="9144000" cy="1944687"/>
          </a:xfrm>
          <a:prstGeom prst="rect">
            <a:avLst/>
          </a:prstGeom>
          <a:solidFill>
            <a:srgbClr val="02409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tIns="0" bIns="0" anchor="ctr"/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913782"/>
            <a:ext cx="9132887" cy="1944687"/>
          </a:xfrm>
        </p:spPr>
        <p:txBody>
          <a:bodyPr rtlCol="0">
            <a:noAutofit/>
          </a:bodyPr>
          <a:lstStyle/>
          <a:p>
            <a:pPr eaLnBrk="1" fontAlgn="auto" hangingPunct="1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Satellite Services provided in China</a:t>
            </a:r>
          </a:p>
        </p:txBody>
      </p:sp>
      <p:sp>
        <p:nvSpPr>
          <p:cNvPr id="6149" name="副标题 2"/>
          <p:cNvSpPr>
            <a:spLocks noGrp="1"/>
          </p:cNvSpPr>
          <p:nvPr>
            <p:ph type="subTitle" idx="1"/>
          </p:nvPr>
        </p:nvSpPr>
        <p:spPr>
          <a:xfrm>
            <a:off x="1371600" y="4292600"/>
            <a:ext cx="6400800" cy="1752600"/>
          </a:xfrm>
        </p:spPr>
        <p:txBody>
          <a:bodyPr/>
          <a:lstStyle/>
          <a:p>
            <a:pPr eaLnBrk="1" hangingPunct="1">
              <a:spcAft>
                <a:spcPts val="2400"/>
              </a:spcAft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小组成员：尹达恒、唐安然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Aft>
                <a:spcPts val="2400"/>
              </a:spcAft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指导老师：周玲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Aft>
                <a:spcPts val="2400"/>
              </a:spcAft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2020.09.23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7320122-81F7-40B8-9F02-0E618E6A47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13" y="0"/>
            <a:ext cx="2838450" cy="1257300"/>
          </a:xfrm>
          <a:prstGeom prst="rect">
            <a:avLst/>
          </a:prstGeom>
        </p:spPr>
      </p:pic>
      <p:sp>
        <p:nvSpPr>
          <p:cNvPr id="8" name="标题 3">
            <a:extLst>
              <a:ext uri="{FF2B5EF4-FFF2-40B4-BE49-F238E27FC236}">
                <a16:creationId xmlns:a16="http://schemas.microsoft.com/office/drawing/2014/main" id="{1303D4E1-12E9-4A4F-BB4B-E0B3607788B2}"/>
              </a:ext>
            </a:extLst>
          </p:cNvPr>
          <p:cNvSpPr txBox="1">
            <a:spLocks/>
          </p:cNvSpPr>
          <p:nvPr/>
        </p:nvSpPr>
        <p:spPr>
          <a:xfrm>
            <a:off x="0" y="1930496"/>
            <a:ext cx="9144000" cy="1944687"/>
          </a:xfrm>
          <a:prstGeom prst="rect">
            <a:avLst/>
          </a:prstGeom>
          <a:solidFill>
            <a:srgbClr val="02409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tIns="0" bIns="0" anchor="ctr"/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3F10671E-218B-491C-93ED-2DE6ECDC9B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3" y="1922139"/>
            <a:ext cx="9132887" cy="1944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fontAlgn="auto" hangingPunct="1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4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Quantum Communication Satellite Services provided in China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5FB7D81-E7FA-44C6-BA6F-C355009CF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9508" y="3946104"/>
            <a:ext cx="4422758" cy="2695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2862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26955-809E-4834-907A-3FC113EFF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Outline</a:t>
            </a:r>
            <a:endParaRPr lang="zh-CN" altLang="en-US" sz="2800" dirty="0"/>
          </a:p>
        </p:txBody>
      </p:sp>
      <p:pic>
        <p:nvPicPr>
          <p:cNvPr id="10" name="图片 2">
            <a:extLst>
              <a:ext uri="{FF2B5EF4-FFF2-40B4-BE49-F238E27FC236}">
                <a16:creationId xmlns:a16="http://schemas.microsoft.com/office/drawing/2014/main" id="{C992682B-1020-4275-AC2C-EB5CD17E73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B778C40-6C64-48D4-B1E8-5E4687FB88B9}"/>
              </a:ext>
            </a:extLst>
          </p:cNvPr>
          <p:cNvSpPr txBox="1"/>
          <p:nvPr/>
        </p:nvSpPr>
        <p:spPr>
          <a:xfrm>
            <a:off x="755576" y="1772816"/>
            <a:ext cx="7992888" cy="3694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lang="zh-CN" altLang="en-US" sz="3200" b="1" dirty="0">
                <a:solidFill>
                  <a:prstClr val="black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认识“墨子”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认识“墨子”背后的技术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总结与展望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lang="en-US" altLang="zh-CN" sz="3200" b="1" dirty="0">
                <a:solidFill>
                  <a:prstClr val="black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English-Chinese Terminology</a:t>
            </a: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lang="en-US" altLang="zh-CN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Homework for all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84240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799559-EE30-48AA-A9F6-B741AEA83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/>
              <a:t>English-Chinese Terminology</a:t>
            </a:r>
            <a:endParaRPr lang="zh-CN" altLang="en-US" b="1" dirty="0"/>
          </a:p>
        </p:txBody>
      </p:sp>
      <p:pic>
        <p:nvPicPr>
          <p:cNvPr id="16" name="图片 2">
            <a:extLst>
              <a:ext uri="{FF2B5EF4-FFF2-40B4-BE49-F238E27FC236}">
                <a16:creationId xmlns:a16="http://schemas.microsoft.com/office/drawing/2014/main" id="{21B68905-8126-44D4-B45B-713A8C3F90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930DD44-AA3D-4323-9A50-04CACC45F3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484029"/>
              </p:ext>
            </p:extLst>
          </p:nvPr>
        </p:nvGraphicFramePr>
        <p:xfrm>
          <a:off x="755576" y="1772816"/>
          <a:ext cx="7365504" cy="4627983"/>
        </p:xfrm>
        <a:graphic>
          <a:graphicData uri="http://schemas.openxmlformats.org/drawingml/2006/table">
            <a:tbl>
              <a:tblPr/>
              <a:tblGrid>
                <a:gridCol w="3682752">
                  <a:extLst>
                    <a:ext uri="{9D8B030D-6E8A-4147-A177-3AD203B41FA5}">
                      <a16:colId xmlns:a16="http://schemas.microsoft.com/office/drawing/2014/main" val="1239647033"/>
                    </a:ext>
                  </a:extLst>
                </a:gridCol>
                <a:gridCol w="3682752">
                  <a:extLst>
                    <a:ext uri="{9D8B030D-6E8A-4147-A177-3AD203B41FA5}">
                      <a16:colId xmlns:a16="http://schemas.microsoft.com/office/drawing/2014/main" val="3241245438"/>
                    </a:ext>
                  </a:extLst>
                </a:gridCol>
              </a:tblGrid>
              <a:tr h="5768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access network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接入网络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9518250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nuts and bolts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具体细节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0020563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private intranet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私有内部网络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073490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euphemisms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委婉说法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30821122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WG document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工作组文件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5307533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archival publication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档案出版物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2367765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dedicated physical line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专用物理线路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2619515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cable modem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有限调制解调器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106136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70557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85F399-ECDE-4ECD-A8BF-703AEDEA2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English-Chinese Terminology</a:t>
            </a:r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2FC45C2D-105F-42E8-BFA8-3AADA5ACBB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7593452"/>
              </p:ext>
            </p:extLst>
          </p:nvPr>
        </p:nvGraphicFramePr>
        <p:xfrm>
          <a:off x="755576" y="1772816"/>
          <a:ext cx="7365504" cy="4293475"/>
        </p:xfrm>
        <a:graphic>
          <a:graphicData uri="http://schemas.openxmlformats.org/drawingml/2006/table">
            <a:tbl>
              <a:tblPr/>
              <a:tblGrid>
                <a:gridCol w="3682752">
                  <a:extLst>
                    <a:ext uri="{9D8B030D-6E8A-4147-A177-3AD203B41FA5}">
                      <a16:colId xmlns:a16="http://schemas.microsoft.com/office/drawing/2014/main" val="1239647033"/>
                    </a:ext>
                  </a:extLst>
                </a:gridCol>
                <a:gridCol w="3682752">
                  <a:extLst>
                    <a:ext uri="{9D8B030D-6E8A-4147-A177-3AD203B41FA5}">
                      <a16:colId xmlns:a16="http://schemas.microsoft.com/office/drawing/2014/main" val="3241245438"/>
                    </a:ext>
                  </a:extLst>
                </a:gridCol>
              </a:tblGrid>
              <a:tr h="5768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hybrid fiber coax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光纤同轴电缆混合网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9518250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coaxial cable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mpd="sng">
                      <a:noFill/>
                      <a:prstDash val="soli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同轴电缆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0020563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frequency-division multiplexing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mpd="sng">
                      <a:noFill/>
                      <a:prstDash val="soli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频分多路复用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073490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twisted pair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mpd="sng">
                      <a:noFill/>
                      <a:prstDash val="soli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双绞线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30821122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bidirectional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mpd="sng">
                      <a:noFill/>
                      <a:prstDash val="soli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双向的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5307533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excessive congestion</a:t>
                      </a:r>
                      <a:endParaRPr lang="zh-CN" alt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mpd="sng">
                      <a:noFill/>
                      <a:prstDash val="soli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过度阻塞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2367765"/>
                  </a:ext>
                </a:extLst>
              </a:tr>
              <a:tr h="5787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굴림" pitchFamily="34" charset="-127"/>
                          <a:cs typeface="Arial" panose="020B0604020202020204" pitchFamily="34" charset="0"/>
                        </a:rPr>
                        <a:t>Propagation delay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传播时延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10613669"/>
                  </a:ext>
                </a:extLst>
              </a:tr>
            </a:tbl>
          </a:graphicData>
        </a:graphic>
      </p:graphicFrame>
      <p:pic>
        <p:nvPicPr>
          <p:cNvPr id="8" name="图片 2">
            <a:extLst>
              <a:ext uri="{FF2B5EF4-FFF2-40B4-BE49-F238E27FC236}">
                <a16:creationId xmlns:a16="http://schemas.microsoft.com/office/drawing/2014/main" id="{D7725057-5375-4D10-8D2A-CC37005A30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86939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26955-809E-4834-907A-3FC113EFF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Outline</a:t>
            </a:r>
            <a:endParaRPr lang="zh-CN" altLang="en-US" sz="2800" dirty="0"/>
          </a:p>
        </p:txBody>
      </p:sp>
      <p:pic>
        <p:nvPicPr>
          <p:cNvPr id="10" name="图片 2">
            <a:extLst>
              <a:ext uri="{FF2B5EF4-FFF2-40B4-BE49-F238E27FC236}">
                <a16:creationId xmlns:a16="http://schemas.microsoft.com/office/drawing/2014/main" id="{C992682B-1020-4275-AC2C-EB5CD17E73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B778C40-6C64-48D4-B1E8-5E4687FB88B9}"/>
              </a:ext>
            </a:extLst>
          </p:cNvPr>
          <p:cNvSpPr txBox="1"/>
          <p:nvPr/>
        </p:nvSpPr>
        <p:spPr>
          <a:xfrm>
            <a:off x="755576" y="1772816"/>
            <a:ext cx="7992888" cy="3694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lang="zh-CN" altLang="en-US" sz="3200" b="1" dirty="0">
                <a:solidFill>
                  <a:prstClr val="black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认识“墨子”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认识“墨子”背后的技术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总结与展望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lang="en-US" altLang="zh-CN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English-Chinese Terminology</a:t>
            </a: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lang="en-US" altLang="zh-CN" sz="3200" b="1" dirty="0">
                <a:solidFill>
                  <a:prstClr val="black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Homework for all</a:t>
            </a:r>
            <a:endParaRPr lang="zh-CN" altLang="en-US" sz="3200" b="1" dirty="0">
              <a:solidFill>
                <a:prstClr val="black"/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7122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D18218-FE24-44F4-96C8-6448BF741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Homework for all</a:t>
            </a:r>
            <a:endParaRPr lang="zh-CN" altLang="en-US" b="1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1601D2D3-B6DC-449B-850E-A9D78C6AC0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5181196-CA1F-4950-9603-E81799E3C0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3" y="1562135"/>
            <a:ext cx="5400600" cy="306438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3016783-D9A4-4D6F-9D81-8FCC798072EE}"/>
              </a:ext>
            </a:extLst>
          </p:cNvPr>
          <p:cNvSpPr/>
          <p:nvPr/>
        </p:nvSpPr>
        <p:spPr>
          <a:xfrm>
            <a:off x="323528" y="1412776"/>
            <a:ext cx="1418979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Q</a:t>
            </a:r>
            <a:r>
              <a:rPr lang="zh-CN" alt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69CDFDB1-22E4-4FEC-BD18-21A34FF1986D}"/>
                  </a:ext>
                </a:extLst>
              </p:cNvPr>
              <p:cNvSpPr txBox="1"/>
              <p:nvPr/>
            </p:nvSpPr>
            <p:spPr>
              <a:xfrm>
                <a:off x="1552722" y="4929023"/>
                <a:ext cx="6115621" cy="15081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2400" dirty="0"/>
                  <a:t>设某时刻有 </a:t>
                </a:r>
                <a14:m>
                  <m:oMath xmlns:m="http://schemas.openxmlformats.org/officeDocument/2006/math"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altLang="zh-CN" sz="2400" dirty="0"/>
                  <a:t> </a:t>
                </a:r>
                <a:r>
                  <a:rPr lang="zh-CN" altLang="en-US" sz="2400" dirty="0"/>
                  <a:t>个用户同时在线</a:t>
                </a:r>
              </a:p>
              <a:p>
                <a:r>
                  <a:rPr lang="zh-CN" altLang="en-US" sz="2400" dirty="0"/>
                  <a:t>∵ 每个用户在任意时刻的活动概率恒为 </a:t>
                </a:r>
                <a:r>
                  <a:rPr lang="en-US" altLang="zh-CN" sz="2400" dirty="0"/>
                  <a:t>10%</a:t>
                </a:r>
              </a:p>
              <a:p>
                <a:r>
                  <a:rPr lang="en-US" altLang="zh-CN" sz="2400" dirty="0"/>
                  <a:t>∴ </a:t>
                </a:r>
                <a:r>
                  <a:rPr lang="zh-CN" altLang="en-US" sz="2400" dirty="0"/>
                  <a:t>同一时刻有 </a:t>
                </a:r>
                <a:r>
                  <a:rPr lang="en-US" altLang="zh-CN" sz="2400" dirty="0" err="1"/>
                  <a:t>i</a:t>
                </a:r>
                <a:r>
                  <a:rPr lang="en-US" altLang="zh-CN" sz="2400" dirty="0"/>
                  <a:t> </a:t>
                </a:r>
                <a:r>
                  <a:rPr lang="zh-CN" altLang="en-US" sz="2400" dirty="0"/>
                  <a:t>个用户同时在线的概率为</a:t>
                </a:r>
                <a:endParaRPr lang="en-US" altLang="zh-CN" sz="2400" dirty="0"/>
              </a:p>
              <a:p>
                <a:r>
                  <a:rPr lang="zh-CN" altLang="en-US" sz="2000" dirty="0"/>
                  <a:t>    </a:t>
                </a:r>
                <a:endParaRPr lang="zh-CN" altLang="en-US" sz="2400" dirty="0">
                  <a:latin typeface="-apple-system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69CDFDB1-22E4-4FEC-BD18-21A34FF198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2722" y="4929023"/>
                <a:ext cx="6115621" cy="1508105"/>
              </a:xfrm>
              <a:prstGeom prst="rect">
                <a:avLst/>
              </a:prstGeom>
              <a:blipFill>
                <a:blip r:embed="rId4"/>
                <a:stretch>
                  <a:fillRect l="-1595" t="-4453" r="-4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矩形 11">
            <a:extLst>
              <a:ext uri="{FF2B5EF4-FFF2-40B4-BE49-F238E27FC236}">
                <a16:creationId xmlns:a16="http://schemas.microsoft.com/office/drawing/2014/main" id="{B824EDCE-1603-4131-8CE0-9B37AAA900F0}"/>
              </a:ext>
            </a:extLst>
          </p:cNvPr>
          <p:cNvSpPr/>
          <p:nvPr/>
        </p:nvSpPr>
        <p:spPr>
          <a:xfrm>
            <a:off x="323528" y="4660797"/>
            <a:ext cx="1418979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</a:t>
            </a:r>
            <a:r>
              <a:rPr lang="zh-CN" alt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：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79EBD13-255C-4468-8557-988B46B08B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144" y="6096333"/>
            <a:ext cx="3456384" cy="43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92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E33380-9B2F-4F03-8750-F1EE5F7D0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Homework for all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3F799038-906E-4A5E-80AA-46254EC431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429B5E0-C3F5-4F1E-8EBB-98215D57E39F}"/>
              </a:ext>
            </a:extLst>
          </p:cNvPr>
          <p:cNvSpPr txBox="1"/>
          <p:nvPr/>
        </p:nvSpPr>
        <p:spPr>
          <a:xfrm>
            <a:off x="1259632" y="1628800"/>
            <a:ext cx="691276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0" i="0" dirty="0">
                <a:solidFill>
                  <a:srgbClr val="000000"/>
                </a:solidFill>
                <a:effectLst/>
                <a:latin typeface="MSAM10"/>
              </a:rPr>
              <a:t>∴ 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在同一时刻有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LMRoman10-Regular-Identity-H"/>
              </a:rPr>
              <a:t>10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个以上用户同时在线的概率 </a:t>
            </a:r>
            <a:endParaRPr lang="en-US" altLang="zh-CN" sz="2400" b="0" i="0" dirty="0">
              <a:solidFill>
                <a:srgbClr val="00000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2400" dirty="0">
                <a:solidFill>
                  <a:srgbClr val="00000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      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为：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br>
              <a:rPr lang="zh-CN" altLang="en-US" dirty="0"/>
            </a:br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809080A-5119-4415-99A8-812243D602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2754578"/>
            <a:ext cx="4648139" cy="233060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4765B60-2688-4FDF-AE82-37F09A3A7C5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65" y="2080535"/>
            <a:ext cx="1360167" cy="3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430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C8EAC7-C35A-4C09-99CF-CE6331EC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Homework for all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9B695F3C-6FCF-4F8F-AF9A-1EB828E837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C933481-4C9C-4E3A-AB25-A90B763F06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74" b="3334"/>
          <a:stretch/>
        </p:blipFill>
        <p:spPr>
          <a:xfrm>
            <a:off x="1457185" y="2204864"/>
            <a:ext cx="5439440" cy="33312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009EC79-4655-4392-831B-3BA15C966884}"/>
              </a:ext>
            </a:extLst>
          </p:cNvPr>
          <p:cNvSpPr txBox="1"/>
          <p:nvPr/>
        </p:nvSpPr>
        <p:spPr>
          <a:xfrm>
            <a:off x="971600" y="1570908"/>
            <a:ext cx="66247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000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使用</a:t>
            </a:r>
            <a:r>
              <a:rPr lang="en-US" altLang="zh-CN" sz="2400" dirty="0">
                <a:solidFill>
                  <a:srgbClr val="000000"/>
                </a:solidFill>
                <a:ea typeface="SimSun" panose="02010600030101010101" pitchFamily="2" charset="-122"/>
                <a:cs typeface="Arial" panose="020B0604020202020204" pitchFamily="34" charset="0"/>
              </a:rPr>
              <a:t>python</a:t>
            </a:r>
            <a:r>
              <a:rPr lang="zh-CN" altLang="en-US" sz="2400" dirty="0">
                <a:solidFill>
                  <a:srgbClr val="00000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对上式进行计算，得到结果如下：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11FE0D9-C9FB-4943-B9E6-DC9421F9A60C}"/>
              </a:ext>
            </a:extLst>
          </p:cNvPr>
          <p:cNvSpPr txBox="1"/>
          <p:nvPr/>
        </p:nvSpPr>
        <p:spPr>
          <a:xfrm>
            <a:off x="971600" y="5823186"/>
            <a:ext cx="77216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故同时有多于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10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个用户需要发送数据的概率约为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0.0004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85305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3"/>
          <p:cNvSpPr txBox="1">
            <a:spLocks/>
          </p:cNvSpPr>
          <p:nvPr/>
        </p:nvSpPr>
        <p:spPr>
          <a:xfrm>
            <a:off x="0" y="1700213"/>
            <a:ext cx="9144000" cy="1944687"/>
          </a:xfrm>
          <a:prstGeom prst="rect">
            <a:avLst/>
          </a:prstGeom>
          <a:solidFill>
            <a:srgbClr val="02409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tIns="0" bIns="0" anchor="ctr"/>
          <a:lstStyle/>
          <a:p>
            <a:pPr algn="ctr" eaLnBrk="1" fontAlgn="auto" hangingPunct="1">
              <a:spcAft>
                <a:spcPts val="0"/>
              </a:spcAft>
              <a:defRPr/>
            </a:pP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113" y="1700213"/>
            <a:ext cx="9132887" cy="1944687"/>
          </a:xfrm>
        </p:spPr>
        <p:txBody>
          <a:bodyPr rtlCol="0">
            <a:noAutofit/>
          </a:bodyPr>
          <a:lstStyle/>
          <a:p>
            <a:pPr eaLnBrk="1" fontAlgn="auto" hangingPunct="1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Thank You !</a:t>
            </a:r>
          </a:p>
        </p:txBody>
      </p:sp>
      <p:sp>
        <p:nvSpPr>
          <p:cNvPr id="6149" name="副标题 2"/>
          <p:cNvSpPr>
            <a:spLocks noGrp="1"/>
          </p:cNvSpPr>
          <p:nvPr>
            <p:ph type="subTitle" idx="1"/>
          </p:nvPr>
        </p:nvSpPr>
        <p:spPr>
          <a:xfrm>
            <a:off x="1259632" y="4292600"/>
            <a:ext cx="6400800" cy="720576"/>
          </a:xfrm>
        </p:spPr>
        <p:txBody>
          <a:bodyPr/>
          <a:lstStyle/>
          <a:p>
            <a:pPr eaLnBrk="1" hangingPunct="1">
              <a:spcAft>
                <a:spcPts val="2400"/>
              </a:spcAft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组内分工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Aft>
                <a:spcPts val="2400"/>
              </a:spcAft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201857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尹达恒：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P1~P19, 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演讲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Aft>
                <a:spcPts val="2400"/>
              </a:spcAft>
            </a:pP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201855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唐安然：</a:t>
            </a:r>
            <a:r>
              <a:rPr lang="en-US" altLang="zh-CN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P19~P26</a:t>
            </a:r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06E3F5B1-BCC5-4B2A-9118-653728BDB7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5429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5ACF46-1A2A-416C-96CF-CD443EF8F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Outline</a:t>
            </a:r>
            <a:endParaRPr lang="zh-CN" altLang="en-US" dirty="0"/>
          </a:p>
        </p:txBody>
      </p:sp>
      <p:pic>
        <p:nvPicPr>
          <p:cNvPr id="15" name="图片 2">
            <a:extLst>
              <a:ext uri="{FF2B5EF4-FFF2-40B4-BE49-F238E27FC236}">
                <a16:creationId xmlns:a16="http://schemas.microsoft.com/office/drawing/2014/main" id="{96885AE5-55ED-4ECA-9A32-67379E33F9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52FA444-C8FD-4E2A-A012-3675FB832B24}"/>
              </a:ext>
            </a:extLst>
          </p:cNvPr>
          <p:cNvSpPr txBox="1"/>
          <p:nvPr/>
        </p:nvSpPr>
        <p:spPr>
          <a:xfrm>
            <a:off x="743607" y="1772816"/>
            <a:ext cx="7704856" cy="3694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认识“墨子”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认识“墨子”背后的技术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总结与展望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English-Chinese Terminology</a:t>
            </a: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lang="en-US" altLang="zh-CN" sz="3200" b="1" dirty="0">
                <a:solidFill>
                  <a:prstClr val="black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Homework for all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4965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5ACF46-1A2A-416C-96CF-CD443EF8F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Outline</a:t>
            </a:r>
            <a:endParaRPr lang="zh-CN" altLang="en-US" dirty="0"/>
          </a:p>
        </p:txBody>
      </p:sp>
      <p:pic>
        <p:nvPicPr>
          <p:cNvPr id="15" name="图片 2">
            <a:extLst>
              <a:ext uri="{FF2B5EF4-FFF2-40B4-BE49-F238E27FC236}">
                <a16:creationId xmlns:a16="http://schemas.microsoft.com/office/drawing/2014/main" id="{96885AE5-55ED-4ECA-9A32-67379E33F9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52FA444-C8FD-4E2A-A012-3675FB832B24}"/>
              </a:ext>
            </a:extLst>
          </p:cNvPr>
          <p:cNvSpPr txBox="1"/>
          <p:nvPr/>
        </p:nvSpPr>
        <p:spPr>
          <a:xfrm>
            <a:off x="743607" y="1772816"/>
            <a:ext cx="7704856" cy="3694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black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认识“墨子”</a:t>
            </a:r>
            <a:endParaRPr lang="en-US" altLang="zh-CN" sz="3200" b="1" dirty="0">
              <a:solidFill>
                <a:prstClr val="black"/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认识“墨子”背后的技术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总结与展望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lang="en-US" altLang="zh-CN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English-Chinese Terminology</a:t>
            </a: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lang="en-US" altLang="zh-CN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Homework for all</a:t>
            </a:r>
            <a:endParaRPr lang="zh-CN" altLang="en-US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8671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BC9FD-0C9E-430F-B3C3-CCA3C22B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“墨子”之前：量子通信京沪干线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D786CB3E-4C84-40E4-8EAC-850A199B55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C2C920B-6437-474C-BDA6-FB70F7087E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1" t="15594" r="12520" b="6601"/>
          <a:stretch/>
        </p:blipFill>
        <p:spPr>
          <a:xfrm>
            <a:off x="3851920" y="1556792"/>
            <a:ext cx="6105433" cy="353645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DC9DFA1-E2DA-49C4-A8CC-8F8863F2105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88" t="31800" r="22437" b="5201"/>
          <a:stretch/>
        </p:blipFill>
        <p:spPr>
          <a:xfrm>
            <a:off x="107504" y="3398328"/>
            <a:ext cx="4688511" cy="285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636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BC9FD-0C9E-430F-B3C3-CCA3C22B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“墨子”</a:t>
            </a:r>
            <a:r>
              <a:rPr lang="en-US" altLang="zh-CN" dirty="0"/>
              <a:t>——</a:t>
            </a:r>
            <a:r>
              <a:rPr lang="zh-CN" altLang="en-US" dirty="0"/>
              <a:t>量子通信射向太空</a:t>
            </a:r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D786CB3E-4C84-40E4-8EAC-850A199B55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31F5AC7-3DCF-4D65-865B-725684A70B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1" t="15000" r="10625" b="6601"/>
          <a:stretch/>
        </p:blipFill>
        <p:spPr>
          <a:xfrm>
            <a:off x="0" y="1595764"/>
            <a:ext cx="9144000" cy="508028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9F81D3E-FA6E-43B1-94CE-C2B6164F3A91}"/>
              </a:ext>
            </a:extLst>
          </p:cNvPr>
          <p:cNvSpPr/>
          <p:nvPr/>
        </p:nvSpPr>
        <p:spPr>
          <a:xfrm>
            <a:off x="2843808" y="2132856"/>
            <a:ext cx="4608512" cy="432048"/>
          </a:xfrm>
          <a:prstGeom prst="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8025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5ACF46-1A2A-416C-96CF-CD443EF8F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Outline</a:t>
            </a:r>
            <a:endParaRPr lang="zh-CN" altLang="en-US" dirty="0"/>
          </a:p>
        </p:txBody>
      </p:sp>
      <p:pic>
        <p:nvPicPr>
          <p:cNvPr id="15" name="图片 2">
            <a:extLst>
              <a:ext uri="{FF2B5EF4-FFF2-40B4-BE49-F238E27FC236}">
                <a16:creationId xmlns:a16="http://schemas.microsoft.com/office/drawing/2014/main" id="{96885AE5-55ED-4ECA-9A32-67379E33F9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52FA444-C8FD-4E2A-A012-3675FB832B24}"/>
              </a:ext>
            </a:extLst>
          </p:cNvPr>
          <p:cNvSpPr txBox="1"/>
          <p:nvPr/>
        </p:nvSpPr>
        <p:spPr>
          <a:xfrm>
            <a:off x="743607" y="1772816"/>
            <a:ext cx="7704856" cy="3694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认识“墨子”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black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认识“墨子”背后的技术</a:t>
            </a:r>
            <a:endParaRPr lang="en-US" altLang="zh-CN" sz="3200" b="1" dirty="0">
              <a:solidFill>
                <a:prstClr val="black"/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总结与展望</a:t>
            </a:r>
            <a:endParaRPr lang="en-US" altLang="zh-CN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lang="en-US" altLang="zh-CN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English-Chinese Terminology</a:t>
            </a:r>
          </a:p>
          <a:p>
            <a:pPr marL="385763" marR="0" lvl="0" indent="-385763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5B9BD5">
                  <a:lumMod val="75000"/>
                </a:srgbClr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lang="en-US" altLang="zh-CN" sz="3200" b="1" dirty="0">
                <a:solidFill>
                  <a:prstClr val="white">
                    <a:lumMod val="85000"/>
                  </a:prstClr>
                </a:solidFill>
                <a:ea typeface="黑体" panose="02010609060101010101" pitchFamily="49" charset="-122"/>
                <a:cs typeface="Arial" panose="020B0604020202020204" pitchFamily="34" charset="0"/>
              </a:rPr>
              <a:t>Homework for all</a:t>
            </a:r>
            <a:endParaRPr lang="zh-CN" altLang="en-US" sz="3200" b="1" dirty="0">
              <a:solidFill>
                <a:prstClr val="white">
                  <a:lumMod val="85000"/>
                </a:prstClr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164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BC9FD-0C9E-430F-B3C3-CCA3C22B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量子密钥基本原理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D786CB3E-4C84-40E4-8EAC-850A199B55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41A96D1-DD68-42C6-B7AE-B225062E756A}"/>
              </a:ext>
            </a:extLst>
          </p:cNvPr>
          <p:cNvSpPr txBox="1"/>
          <p:nvPr/>
        </p:nvSpPr>
        <p:spPr>
          <a:xfrm>
            <a:off x="2699792" y="2501027"/>
            <a:ext cx="3744416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/>
              <a:t>量子不可克隆</a:t>
            </a:r>
            <a:endParaRPr lang="en-US" altLang="zh-CN" sz="2800" dirty="0"/>
          </a:p>
          <a:p>
            <a:pPr algn="ctr"/>
            <a:r>
              <a:rPr lang="zh-CN" altLang="en-US" dirty="0"/>
              <a:t>未知状态的量子其状态无法复制</a:t>
            </a: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B962588-09C4-475C-BB9C-F96087C2E750}"/>
              </a:ext>
            </a:extLst>
          </p:cNvPr>
          <p:cNvSpPr txBox="1"/>
          <p:nvPr/>
        </p:nvSpPr>
        <p:spPr>
          <a:xfrm>
            <a:off x="3296671" y="4542641"/>
            <a:ext cx="255065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/>
              <a:t>测量不对异性</a:t>
            </a:r>
            <a:endParaRPr lang="en-US" altLang="zh-CN" sz="2800" dirty="0"/>
          </a:p>
          <a:p>
            <a:pPr algn="ctr"/>
            <a:r>
              <a:rPr lang="zh-CN" altLang="en-US" dirty="0"/>
              <a:t>测量会改变量子的状态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4E9857D-6DA5-416B-AFC9-9A1963925DBF}"/>
              </a:ext>
            </a:extLst>
          </p:cNvPr>
          <p:cNvSpPr txBox="1"/>
          <p:nvPr/>
        </p:nvSpPr>
        <p:spPr>
          <a:xfrm>
            <a:off x="2699792" y="3660333"/>
            <a:ext cx="37444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/>
              <a:t>信息不可复制</a:t>
            </a:r>
            <a:endParaRPr lang="en-US" altLang="zh-CN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2FCB2AB-4191-466F-894F-A368794014DE}"/>
              </a:ext>
            </a:extLst>
          </p:cNvPr>
          <p:cNvSpPr txBox="1"/>
          <p:nvPr/>
        </p:nvSpPr>
        <p:spPr>
          <a:xfrm>
            <a:off x="2695528" y="5701948"/>
            <a:ext cx="37444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/>
              <a:t>窃听必被发现</a:t>
            </a:r>
            <a:endParaRPr lang="en-US" altLang="zh-CN" dirty="0"/>
          </a:p>
        </p:txBody>
      </p:sp>
      <p:sp>
        <p:nvSpPr>
          <p:cNvPr id="12" name="箭头: 下 11">
            <a:extLst>
              <a:ext uri="{FF2B5EF4-FFF2-40B4-BE49-F238E27FC236}">
                <a16:creationId xmlns:a16="http://schemas.microsoft.com/office/drawing/2014/main" id="{38087596-A85A-4BA2-8155-F2007AF4E5A7}"/>
              </a:ext>
            </a:extLst>
          </p:cNvPr>
          <p:cNvSpPr/>
          <p:nvPr/>
        </p:nvSpPr>
        <p:spPr>
          <a:xfrm>
            <a:off x="4329684" y="3301782"/>
            <a:ext cx="484632" cy="3585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箭头: 下 13">
            <a:extLst>
              <a:ext uri="{FF2B5EF4-FFF2-40B4-BE49-F238E27FC236}">
                <a16:creationId xmlns:a16="http://schemas.microsoft.com/office/drawing/2014/main" id="{22A6553D-B07C-4289-B1F2-C9BE4BC4EF63}"/>
              </a:ext>
            </a:extLst>
          </p:cNvPr>
          <p:cNvSpPr/>
          <p:nvPr/>
        </p:nvSpPr>
        <p:spPr>
          <a:xfrm>
            <a:off x="4325420" y="5343397"/>
            <a:ext cx="484632" cy="3585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909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BC9FD-0C9E-430F-B3C3-CCA3C22B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量子的基本性质</a:t>
            </a:r>
            <a:endParaRPr lang="zh-CN" altLang="en-US" dirty="0"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D786CB3E-4C84-40E4-8EAC-850A199B55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02149"/>
            <a:ext cx="984175" cy="9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70039B5-5197-4D21-A983-B2FBF7212D77}"/>
              </a:ext>
            </a:extLst>
          </p:cNvPr>
          <p:cNvSpPr txBox="1"/>
          <p:nvPr/>
        </p:nvSpPr>
        <p:spPr>
          <a:xfrm>
            <a:off x="514780" y="1867012"/>
            <a:ext cx="2603321" cy="52322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800" dirty="0"/>
              <a:t>两种极化方向</a:t>
            </a:r>
            <a:endParaRPr lang="en-US" altLang="zh-CN" sz="2800" dirty="0"/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8CAA712-7147-4EEF-8E9E-E79B087C9E12}"/>
              </a:ext>
            </a:extLst>
          </p:cNvPr>
          <p:cNvGrpSpPr/>
          <p:nvPr/>
        </p:nvGrpSpPr>
        <p:grpSpPr>
          <a:xfrm>
            <a:off x="1671040" y="3021218"/>
            <a:ext cx="1364476" cy="1146018"/>
            <a:chOff x="1034001" y="3021218"/>
            <a:chExt cx="1364476" cy="1146018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4FFD2006-6E40-4DB0-9AA2-11FACFD60490}"/>
                </a:ext>
              </a:extLst>
            </p:cNvPr>
            <p:cNvSpPr/>
            <p:nvPr/>
          </p:nvSpPr>
          <p:spPr>
            <a:xfrm>
              <a:off x="1361492" y="3021218"/>
              <a:ext cx="720000" cy="7200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Z</a:t>
              </a:r>
              <a:endParaRPr lang="zh-CN" altLang="en-US" dirty="0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FDFA5C72-AA7E-4E3E-A516-CF24E9FF9A26}"/>
                </a:ext>
              </a:extLst>
            </p:cNvPr>
            <p:cNvSpPr txBox="1"/>
            <p:nvPr/>
          </p:nvSpPr>
          <p:spPr>
            <a:xfrm>
              <a:off x="1034001" y="3797904"/>
              <a:ext cx="13644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/>
                <a:t>±45°</a:t>
              </a:r>
              <a:r>
                <a:rPr lang="zh-CN" altLang="en-US" dirty="0"/>
                <a:t>极化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95A6C7B-D610-4347-A843-23011CF4B480}"/>
              </a:ext>
            </a:extLst>
          </p:cNvPr>
          <p:cNvGrpSpPr/>
          <p:nvPr/>
        </p:nvGrpSpPr>
        <p:grpSpPr>
          <a:xfrm>
            <a:off x="1536387" y="4879195"/>
            <a:ext cx="1633781" cy="1186276"/>
            <a:chOff x="899348" y="4879195"/>
            <a:chExt cx="1633781" cy="1186276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11966309-0DCE-462E-931B-EB4E73DD48AD}"/>
                </a:ext>
              </a:extLst>
            </p:cNvPr>
            <p:cNvSpPr/>
            <p:nvPr/>
          </p:nvSpPr>
          <p:spPr>
            <a:xfrm>
              <a:off x="1361492" y="4879195"/>
              <a:ext cx="720000" cy="7200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X</a:t>
              </a:r>
              <a:endParaRPr lang="zh-CN" altLang="en-US" dirty="0"/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C1B9E09-F605-4EA3-AFFF-C9F13D1D170C}"/>
                </a:ext>
              </a:extLst>
            </p:cNvPr>
            <p:cNvSpPr txBox="1"/>
            <p:nvPr/>
          </p:nvSpPr>
          <p:spPr>
            <a:xfrm>
              <a:off x="899348" y="5696139"/>
              <a:ext cx="1633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水平</a:t>
              </a:r>
              <a:r>
                <a:rPr lang="en-US" altLang="zh-CN" dirty="0"/>
                <a:t>/</a:t>
              </a:r>
              <a:r>
                <a:rPr lang="zh-CN" altLang="en-US" dirty="0"/>
                <a:t>垂直极化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C9382BA1-EAD4-4338-BD97-0894735DB9D2}"/>
              </a:ext>
            </a:extLst>
          </p:cNvPr>
          <p:cNvGrpSpPr/>
          <p:nvPr/>
        </p:nvGrpSpPr>
        <p:grpSpPr>
          <a:xfrm>
            <a:off x="2819694" y="1869424"/>
            <a:ext cx="2739042" cy="4380713"/>
            <a:chOff x="2182655" y="1869424"/>
            <a:chExt cx="2739042" cy="4380713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EF277C5-CACC-48E9-B42E-A55F6AE4B6AF}"/>
                </a:ext>
              </a:extLst>
            </p:cNvPr>
            <p:cNvSpPr txBox="1"/>
            <p:nvPr/>
          </p:nvSpPr>
          <p:spPr>
            <a:xfrm>
              <a:off x="2318376" y="1869424"/>
              <a:ext cx="2603321" cy="523220"/>
            </a:xfrm>
            <a:prstGeom prst="rect">
              <a:avLst/>
            </a:prstGeom>
            <a:noFill/>
          </p:spPr>
          <p:txBody>
            <a:bodyPr vert="horz" wrap="square">
              <a:spAutoFit/>
            </a:bodyPr>
            <a:lstStyle/>
            <a:p>
              <a:pPr algn="ctr"/>
              <a:r>
                <a:rPr lang="zh-CN" altLang="en-US" sz="2800" dirty="0"/>
                <a:t>四种光量子</a:t>
              </a:r>
              <a:endParaRPr lang="en-US" altLang="zh-CN" sz="2800" dirty="0"/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C4BD4AA6-AC80-463C-B39F-C13E6ED2555B}"/>
                </a:ext>
              </a:extLst>
            </p:cNvPr>
            <p:cNvGrpSpPr/>
            <p:nvPr/>
          </p:nvGrpSpPr>
          <p:grpSpPr>
            <a:xfrm>
              <a:off x="2185196" y="2538662"/>
              <a:ext cx="2268133" cy="1813240"/>
              <a:chOff x="2185196" y="2538662"/>
              <a:chExt cx="2268133" cy="1813240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C11C59B3-F9E4-4538-B18F-BCAF0B469E70}"/>
                  </a:ext>
                </a:extLst>
              </p:cNvPr>
              <p:cNvGrpSpPr/>
              <p:nvPr/>
            </p:nvGrpSpPr>
            <p:grpSpPr>
              <a:xfrm>
                <a:off x="2481062" y="2538662"/>
                <a:ext cx="1972267" cy="1813240"/>
                <a:chOff x="2481062" y="2538662"/>
                <a:chExt cx="1972267" cy="1813240"/>
              </a:xfrm>
            </p:grpSpPr>
            <p:grpSp>
              <p:nvGrpSpPr>
                <p:cNvPr id="42" name="组合 41">
                  <a:extLst>
                    <a:ext uri="{FF2B5EF4-FFF2-40B4-BE49-F238E27FC236}">
                      <a16:creationId xmlns:a16="http://schemas.microsoft.com/office/drawing/2014/main" id="{F80C93C2-5036-43B6-A7BB-72B72FCD7896}"/>
                    </a:ext>
                  </a:extLst>
                </p:cNvPr>
                <p:cNvGrpSpPr/>
                <p:nvPr/>
              </p:nvGrpSpPr>
              <p:grpSpPr>
                <a:xfrm>
                  <a:off x="2578305" y="3486414"/>
                  <a:ext cx="1875024" cy="865488"/>
                  <a:chOff x="2578305" y="3486414"/>
                  <a:chExt cx="1875024" cy="865488"/>
                </a:xfrm>
              </p:grpSpPr>
              <p:sp>
                <p:nvSpPr>
                  <p:cNvPr id="24" name="椭圆 23">
                    <a:extLst>
                      <a:ext uri="{FF2B5EF4-FFF2-40B4-BE49-F238E27FC236}">
                        <a16:creationId xmlns:a16="http://schemas.microsoft.com/office/drawing/2014/main" id="{18FE25D6-10F5-4227-A5BA-A93626F92617}"/>
                      </a:ext>
                    </a:extLst>
                  </p:cNvPr>
                  <p:cNvSpPr/>
                  <p:nvPr/>
                </p:nvSpPr>
                <p:spPr>
                  <a:xfrm>
                    <a:off x="3733329" y="3486414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↘</a:t>
                    </a:r>
                  </a:p>
                </p:txBody>
              </p:sp>
              <p:sp>
                <p:nvSpPr>
                  <p:cNvPr id="33" name="文本框 32">
                    <a:extLst>
                      <a:ext uri="{FF2B5EF4-FFF2-40B4-BE49-F238E27FC236}">
                        <a16:creationId xmlns:a16="http://schemas.microsoft.com/office/drawing/2014/main" id="{B2E6996E-BA7C-428F-81DA-C3D5C4EDDEB1}"/>
                      </a:ext>
                    </a:extLst>
                  </p:cNvPr>
                  <p:cNvSpPr txBox="1"/>
                  <p:nvPr/>
                </p:nvSpPr>
                <p:spPr>
                  <a:xfrm>
                    <a:off x="2578305" y="3520905"/>
                    <a:ext cx="1210588" cy="83099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zh-CN" dirty="0"/>
                      <a:t>-45°</a:t>
                    </a:r>
                    <a:r>
                      <a:rPr lang="zh-CN" altLang="en-US" dirty="0"/>
                      <a:t>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  <a:endParaRPr lang="en-US" altLang="zh-CN" dirty="0"/>
                  </a:p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  <a:cs typeface="+mn-cs"/>
                      </a:rPr>
                      <a:t>“</a:t>
                    </a:r>
                    <a:r>
                      <a:rPr lang="en-US" altLang="zh-CN" sz="1200" dirty="0">
                        <a:solidFill>
                          <a:prstClr val="black"/>
                        </a:solidFill>
                      </a:rPr>
                      <a:t>1</a:t>
                    </a:r>
                    <a:r>
                      <a: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  <a:cs typeface="+mn-cs"/>
                      </a:rPr>
                      <a:t>”</a:t>
                    </a:r>
                  </a:p>
                </p:txBody>
              </p:sp>
            </p:grpSp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A097E01A-FA23-46D0-9516-47EF8DD5BE3F}"/>
                    </a:ext>
                  </a:extLst>
                </p:cNvPr>
                <p:cNvGrpSpPr/>
                <p:nvPr/>
              </p:nvGrpSpPr>
              <p:grpSpPr>
                <a:xfrm>
                  <a:off x="2481062" y="2538662"/>
                  <a:ext cx="1972267" cy="898608"/>
                  <a:chOff x="2481062" y="2538662"/>
                  <a:chExt cx="1972267" cy="898608"/>
                </a:xfrm>
              </p:grpSpPr>
              <p:sp>
                <p:nvSpPr>
                  <p:cNvPr id="14" name="椭圆 13">
                    <a:extLst>
                      <a:ext uri="{FF2B5EF4-FFF2-40B4-BE49-F238E27FC236}">
                        <a16:creationId xmlns:a16="http://schemas.microsoft.com/office/drawing/2014/main" id="{08614D64-95F3-4D97-95F8-BEFCC9379D21}"/>
                      </a:ext>
                    </a:extLst>
                  </p:cNvPr>
                  <p:cNvSpPr/>
                  <p:nvPr/>
                </p:nvSpPr>
                <p:spPr>
                  <a:xfrm>
                    <a:off x="3733329" y="2538662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↗</a:t>
                    </a:r>
                  </a:p>
                </p:txBody>
              </p:sp>
              <p:sp>
                <p:nvSpPr>
                  <p:cNvPr id="35" name="文本框 34">
                    <a:extLst>
                      <a:ext uri="{FF2B5EF4-FFF2-40B4-BE49-F238E27FC236}">
                        <a16:creationId xmlns:a16="http://schemas.microsoft.com/office/drawing/2014/main" id="{E7B4AB99-DE64-4534-84FE-93F546AF39B5}"/>
                      </a:ext>
                    </a:extLst>
                  </p:cNvPr>
                  <p:cNvSpPr txBox="1"/>
                  <p:nvPr/>
                </p:nvSpPr>
                <p:spPr>
                  <a:xfrm>
                    <a:off x="2481062" y="2575496"/>
                    <a:ext cx="1268296" cy="86177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zh-CN" dirty="0"/>
                      <a:t>+45°</a:t>
                    </a:r>
                    <a:r>
                      <a:rPr lang="zh-CN" altLang="en-US" dirty="0"/>
                      <a:t>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sz="1200" dirty="0"/>
                      <a:t>“</a:t>
                    </a:r>
                    <a:r>
                      <a:rPr lang="en-US" altLang="zh-CN" sz="1200" dirty="0"/>
                      <a:t>0</a:t>
                    </a:r>
                    <a:r>
                      <a:rPr lang="zh-CN" altLang="en-US" sz="1200" dirty="0"/>
                      <a:t>”</a:t>
                    </a:r>
                  </a:p>
                </p:txBody>
              </p:sp>
            </p:grpSp>
          </p:grpSp>
          <p:sp>
            <p:nvSpPr>
              <p:cNvPr id="46" name="左大括号 45">
                <a:extLst>
                  <a:ext uri="{FF2B5EF4-FFF2-40B4-BE49-F238E27FC236}">
                    <a16:creationId xmlns:a16="http://schemas.microsoft.com/office/drawing/2014/main" id="{5BC2F01D-09FF-4248-A47A-7E8084AD5D11}"/>
                  </a:ext>
                </a:extLst>
              </p:cNvPr>
              <p:cNvSpPr/>
              <p:nvPr/>
            </p:nvSpPr>
            <p:spPr>
              <a:xfrm>
                <a:off x="2185196" y="2538662"/>
                <a:ext cx="412356" cy="1667752"/>
              </a:xfrm>
              <a:prstGeom prst="leftBrace">
                <a:avLst>
                  <a:gd name="adj1" fmla="val 101111"/>
                  <a:gd name="adj2" fmla="val 50000"/>
                </a:avLst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1EE1045D-5325-485A-9319-48CBAA9C3015}"/>
                </a:ext>
              </a:extLst>
            </p:cNvPr>
            <p:cNvGrpSpPr/>
            <p:nvPr/>
          </p:nvGrpSpPr>
          <p:grpSpPr>
            <a:xfrm>
              <a:off x="2182655" y="4434166"/>
              <a:ext cx="2274942" cy="1815971"/>
              <a:chOff x="2182655" y="4434166"/>
              <a:chExt cx="2274942" cy="1815971"/>
            </a:xfrm>
          </p:grpSpPr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0A0BE2BC-0C8F-4BD9-BF07-FD6A7D981FA4}"/>
                  </a:ext>
                </a:extLst>
              </p:cNvPr>
              <p:cNvGrpSpPr/>
              <p:nvPr/>
            </p:nvGrpSpPr>
            <p:grpSpPr>
              <a:xfrm>
                <a:off x="2625333" y="4434166"/>
                <a:ext cx="1832264" cy="1815971"/>
                <a:chOff x="2625333" y="4434166"/>
                <a:chExt cx="1832264" cy="1815971"/>
              </a:xfrm>
            </p:grpSpPr>
            <p:grpSp>
              <p:nvGrpSpPr>
                <p:cNvPr id="43" name="组合 42">
                  <a:extLst>
                    <a:ext uri="{FF2B5EF4-FFF2-40B4-BE49-F238E27FC236}">
                      <a16:creationId xmlns:a16="http://schemas.microsoft.com/office/drawing/2014/main" id="{748AFF01-D495-46DB-B413-81D82704EB6B}"/>
                    </a:ext>
                  </a:extLst>
                </p:cNvPr>
                <p:cNvGrpSpPr/>
                <p:nvPr/>
              </p:nvGrpSpPr>
              <p:grpSpPr>
                <a:xfrm>
                  <a:off x="2625333" y="5381918"/>
                  <a:ext cx="1832264" cy="868219"/>
                  <a:chOff x="2625333" y="5381918"/>
                  <a:chExt cx="1832264" cy="868219"/>
                </a:xfrm>
              </p:grpSpPr>
              <p:sp>
                <p:nvSpPr>
                  <p:cNvPr id="28" name="椭圆 27">
                    <a:extLst>
                      <a:ext uri="{FF2B5EF4-FFF2-40B4-BE49-F238E27FC236}">
                        <a16:creationId xmlns:a16="http://schemas.microsoft.com/office/drawing/2014/main" id="{679416AE-4137-408A-B5E8-1056A180DA1F}"/>
                      </a:ext>
                    </a:extLst>
                  </p:cNvPr>
                  <p:cNvSpPr/>
                  <p:nvPr/>
                </p:nvSpPr>
                <p:spPr>
                  <a:xfrm>
                    <a:off x="3737597" y="5381918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→</a:t>
                    </a:r>
                  </a:p>
                </p:txBody>
              </p:sp>
              <p:sp>
                <p:nvSpPr>
                  <p:cNvPr id="29" name="文本框 28">
                    <a:extLst>
                      <a:ext uri="{FF2B5EF4-FFF2-40B4-BE49-F238E27FC236}">
                        <a16:creationId xmlns:a16="http://schemas.microsoft.com/office/drawing/2014/main" id="{476B2DEF-7F26-4C2B-9257-FC2D385E7B06}"/>
                      </a:ext>
                    </a:extLst>
                  </p:cNvPr>
                  <p:cNvSpPr txBox="1"/>
                  <p:nvPr/>
                </p:nvSpPr>
                <p:spPr>
                  <a:xfrm>
                    <a:off x="2625333" y="5419140"/>
                    <a:ext cx="1107996" cy="83099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zh-CN" altLang="en-US" dirty="0"/>
                      <a:t>水平偏振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  <a:endParaRPr lang="en-US" altLang="zh-CN" dirty="0"/>
                  </a:p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  <a:cs typeface="+mn-cs"/>
                      </a:rPr>
                      <a:t>“</a:t>
                    </a:r>
                    <a:r>
                      <a:rPr lang="en-US" altLang="zh-CN" sz="1200" dirty="0">
                        <a:solidFill>
                          <a:prstClr val="black"/>
                        </a:solidFill>
                      </a:rPr>
                      <a:t>1</a:t>
                    </a:r>
                    <a:r>
                      <a: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  <a:cs typeface="+mn-cs"/>
                      </a:rPr>
                      <a:t>”</a:t>
                    </a:r>
                  </a:p>
                </p:txBody>
              </p:sp>
            </p:grpSp>
            <p:grpSp>
              <p:nvGrpSpPr>
                <p:cNvPr id="40" name="组合 39">
                  <a:extLst>
                    <a:ext uri="{FF2B5EF4-FFF2-40B4-BE49-F238E27FC236}">
                      <a16:creationId xmlns:a16="http://schemas.microsoft.com/office/drawing/2014/main" id="{C73A08F8-EFBC-4B45-85B2-807023A01239}"/>
                    </a:ext>
                  </a:extLst>
                </p:cNvPr>
                <p:cNvGrpSpPr/>
                <p:nvPr/>
              </p:nvGrpSpPr>
              <p:grpSpPr>
                <a:xfrm>
                  <a:off x="2625334" y="4434166"/>
                  <a:ext cx="1827995" cy="835684"/>
                  <a:chOff x="2625334" y="4434166"/>
                  <a:chExt cx="1827995" cy="835684"/>
                </a:xfrm>
              </p:grpSpPr>
              <p:sp>
                <p:nvSpPr>
                  <p:cNvPr id="26" name="椭圆 25">
                    <a:extLst>
                      <a:ext uri="{FF2B5EF4-FFF2-40B4-BE49-F238E27FC236}">
                        <a16:creationId xmlns:a16="http://schemas.microsoft.com/office/drawing/2014/main" id="{9F3216B4-A6F6-44DC-AEF9-4B441D1343DF}"/>
                      </a:ext>
                    </a:extLst>
                  </p:cNvPr>
                  <p:cNvSpPr/>
                  <p:nvPr/>
                </p:nvSpPr>
                <p:spPr>
                  <a:xfrm>
                    <a:off x="3733329" y="4434166"/>
                    <a:ext cx="720000" cy="720000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↑</a:t>
                    </a:r>
                  </a:p>
                </p:txBody>
              </p:sp>
              <p:sp>
                <p:nvSpPr>
                  <p:cNvPr id="31" name="文本框 30">
                    <a:extLst>
                      <a:ext uri="{FF2B5EF4-FFF2-40B4-BE49-F238E27FC236}">
                        <a16:creationId xmlns:a16="http://schemas.microsoft.com/office/drawing/2014/main" id="{136A7A70-9242-4221-83F0-EAF901E92CDC}"/>
                      </a:ext>
                    </a:extLst>
                  </p:cNvPr>
                  <p:cNvSpPr txBox="1"/>
                  <p:nvPr/>
                </p:nvSpPr>
                <p:spPr>
                  <a:xfrm>
                    <a:off x="2625334" y="4438853"/>
                    <a:ext cx="1107996" cy="83099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zh-CN" altLang="en-US" dirty="0"/>
                      <a:t>垂直偏振</a:t>
                    </a:r>
                    <a:endParaRPr lang="en-US" altLang="zh-CN" dirty="0"/>
                  </a:p>
                  <a:p>
                    <a:pPr algn="ctr"/>
                    <a:r>
                      <a:rPr lang="zh-CN" altLang="en-US" dirty="0"/>
                      <a:t>光量子</a:t>
                    </a:r>
                    <a:endParaRPr lang="en-US" altLang="zh-CN" dirty="0"/>
                  </a:p>
                  <a:p>
                    <a:pPr marL="0" marR="0" lvl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  <a:cs typeface="+mn-cs"/>
                      </a:rPr>
                      <a:t>“</a:t>
                    </a:r>
                    <a:r>
                      <a:rPr kumimoji="0" lang="en-US" altLang="zh-CN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  <a:cs typeface="+mn-cs"/>
                      </a:rPr>
                      <a:t>0</a:t>
                    </a:r>
                    <a:r>
                      <a: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  <a:cs typeface="+mn-cs"/>
                      </a:rPr>
                      <a:t>”</a:t>
                    </a:r>
                  </a:p>
                </p:txBody>
              </p:sp>
            </p:grpSp>
          </p:grpSp>
          <p:sp>
            <p:nvSpPr>
              <p:cNvPr id="48" name="左大括号 47">
                <a:extLst>
                  <a:ext uri="{FF2B5EF4-FFF2-40B4-BE49-F238E27FC236}">
                    <a16:creationId xmlns:a16="http://schemas.microsoft.com/office/drawing/2014/main" id="{27C461B5-9EDE-4B73-ACF6-AFC349740A35}"/>
                  </a:ext>
                </a:extLst>
              </p:cNvPr>
              <p:cNvSpPr/>
              <p:nvPr/>
            </p:nvSpPr>
            <p:spPr>
              <a:xfrm>
                <a:off x="2182655" y="4434166"/>
                <a:ext cx="412356" cy="1667752"/>
              </a:xfrm>
              <a:prstGeom prst="leftBrace">
                <a:avLst>
                  <a:gd name="adj1" fmla="val 101111"/>
                  <a:gd name="adj2" fmla="val 50000"/>
                </a:avLst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2" name="箭头: 上弧形 51">
            <a:extLst>
              <a:ext uri="{FF2B5EF4-FFF2-40B4-BE49-F238E27FC236}">
                <a16:creationId xmlns:a16="http://schemas.microsoft.com/office/drawing/2014/main" id="{9E76E22F-DB22-4DBB-8998-AAB54670D2F7}"/>
              </a:ext>
            </a:extLst>
          </p:cNvPr>
          <p:cNvSpPr/>
          <p:nvPr/>
        </p:nvSpPr>
        <p:spPr>
          <a:xfrm>
            <a:off x="2794763" y="1551579"/>
            <a:ext cx="815514" cy="406480"/>
          </a:xfrm>
          <a:prstGeom prst="curved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制备</a:t>
            </a: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03DA26A1-2274-4367-899B-A88C7E60EC0E}"/>
              </a:ext>
            </a:extLst>
          </p:cNvPr>
          <p:cNvGrpSpPr/>
          <p:nvPr/>
        </p:nvGrpSpPr>
        <p:grpSpPr>
          <a:xfrm>
            <a:off x="5281047" y="1869424"/>
            <a:ext cx="2603321" cy="4196047"/>
            <a:chOff x="5523964" y="1869424"/>
            <a:chExt cx="2603321" cy="4196047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A8D3A43-0F24-4BCD-A028-DAA403E78A84}"/>
                </a:ext>
              </a:extLst>
            </p:cNvPr>
            <p:cNvSpPr txBox="1"/>
            <p:nvPr/>
          </p:nvSpPr>
          <p:spPr>
            <a:xfrm>
              <a:off x="5523964" y="1869424"/>
              <a:ext cx="2603321" cy="523220"/>
            </a:xfrm>
            <a:prstGeom prst="rect">
              <a:avLst/>
            </a:prstGeom>
            <a:noFill/>
          </p:spPr>
          <p:txBody>
            <a:bodyPr vert="horz" wrap="square">
              <a:spAutoFit/>
            </a:bodyPr>
            <a:lstStyle/>
            <a:p>
              <a:pPr algn="ctr"/>
              <a:r>
                <a:rPr lang="zh-CN" altLang="en-US" sz="2800" dirty="0"/>
                <a:t>两种测量方向</a:t>
              </a:r>
              <a:endParaRPr lang="en-US" altLang="zh-CN" sz="2800" dirty="0"/>
            </a:p>
          </p:txBody>
        </p: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44F5FDEA-0A58-4CE9-89B1-6541ADBE2C34}"/>
                </a:ext>
              </a:extLst>
            </p:cNvPr>
            <p:cNvGrpSpPr/>
            <p:nvPr/>
          </p:nvGrpSpPr>
          <p:grpSpPr>
            <a:xfrm>
              <a:off x="5718269" y="3021218"/>
              <a:ext cx="2095445" cy="3044253"/>
              <a:chOff x="5718269" y="3021218"/>
              <a:chExt cx="2095445" cy="3044253"/>
            </a:xfrm>
          </p:grpSpPr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D68BD259-5F92-44B3-911C-10E28802C30D}"/>
                  </a:ext>
                </a:extLst>
              </p:cNvPr>
              <p:cNvGrpSpPr/>
              <p:nvPr/>
            </p:nvGrpSpPr>
            <p:grpSpPr>
              <a:xfrm>
                <a:off x="5852920" y="3021218"/>
                <a:ext cx="1826142" cy="1146018"/>
                <a:chOff x="5852920" y="3021218"/>
                <a:chExt cx="1826142" cy="1146018"/>
              </a:xfrm>
            </p:grpSpPr>
            <p:sp>
              <p:nvSpPr>
                <p:cNvPr id="56" name="矩形: 圆角 55">
                  <a:extLst>
                    <a:ext uri="{FF2B5EF4-FFF2-40B4-BE49-F238E27FC236}">
                      <a16:creationId xmlns:a16="http://schemas.microsoft.com/office/drawing/2014/main" id="{88E393E3-0D2A-4EC3-9E74-5C1661F915A1}"/>
                    </a:ext>
                  </a:extLst>
                </p:cNvPr>
                <p:cNvSpPr/>
                <p:nvPr/>
              </p:nvSpPr>
              <p:spPr>
                <a:xfrm>
                  <a:off x="6405992" y="3021218"/>
                  <a:ext cx="720000" cy="720080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Z</a:t>
                  </a:r>
                  <a:endParaRPr lang="zh-CN" altLang="en-US" dirty="0"/>
                </a:p>
              </p:txBody>
            </p:sp>
            <p:sp>
              <p:nvSpPr>
                <p:cNvPr id="57" name="文本框 56">
                  <a:extLst>
                    <a:ext uri="{FF2B5EF4-FFF2-40B4-BE49-F238E27FC236}">
                      <a16:creationId xmlns:a16="http://schemas.microsoft.com/office/drawing/2014/main" id="{389878FC-800E-4521-923A-0703E96CE648}"/>
                    </a:ext>
                  </a:extLst>
                </p:cNvPr>
                <p:cNvSpPr txBox="1"/>
                <p:nvPr/>
              </p:nvSpPr>
              <p:spPr>
                <a:xfrm>
                  <a:off x="5852920" y="3797904"/>
                  <a:ext cx="182614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dirty="0"/>
                    <a:t>±45°</a:t>
                  </a:r>
                  <a:r>
                    <a:rPr lang="zh-CN" altLang="en-US" dirty="0"/>
                    <a:t>偏振测量</a:t>
                  </a:r>
                </a:p>
              </p:txBody>
            </p:sp>
          </p:grpSp>
          <p:grpSp>
            <p:nvGrpSpPr>
              <p:cNvPr id="62" name="组合 61">
                <a:extLst>
                  <a:ext uri="{FF2B5EF4-FFF2-40B4-BE49-F238E27FC236}">
                    <a16:creationId xmlns:a16="http://schemas.microsoft.com/office/drawing/2014/main" id="{190A17C8-BB7F-442A-845B-C46F3564817C}"/>
                  </a:ext>
                </a:extLst>
              </p:cNvPr>
              <p:cNvGrpSpPr/>
              <p:nvPr/>
            </p:nvGrpSpPr>
            <p:grpSpPr>
              <a:xfrm>
                <a:off x="5718269" y="4879195"/>
                <a:ext cx="2095445" cy="1186276"/>
                <a:chOff x="5718269" y="4879195"/>
                <a:chExt cx="2095445" cy="1186276"/>
              </a:xfrm>
            </p:grpSpPr>
            <p:sp>
              <p:nvSpPr>
                <p:cNvPr id="59" name="矩形: 圆角 58">
                  <a:extLst>
                    <a:ext uri="{FF2B5EF4-FFF2-40B4-BE49-F238E27FC236}">
                      <a16:creationId xmlns:a16="http://schemas.microsoft.com/office/drawing/2014/main" id="{FDCF4E53-442B-4FAE-9D69-CAE16A027D91}"/>
                    </a:ext>
                  </a:extLst>
                </p:cNvPr>
                <p:cNvSpPr/>
                <p:nvPr/>
              </p:nvSpPr>
              <p:spPr>
                <a:xfrm>
                  <a:off x="6405992" y="4879195"/>
                  <a:ext cx="720000" cy="720080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60" name="文本框 59">
                  <a:extLst>
                    <a:ext uri="{FF2B5EF4-FFF2-40B4-BE49-F238E27FC236}">
                      <a16:creationId xmlns:a16="http://schemas.microsoft.com/office/drawing/2014/main" id="{DDFD509C-48A4-4086-A0F7-2E5917FE6679}"/>
                    </a:ext>
                  </a:extLst>
                </p:cNvPr>
                <p:cNvSpPr txBox="1"/>
                <p:nvPr/>
              </p:nvSpPr>
              <p:spPr>
                <a:xfrm>
                  <a:off x="5718269" y="5696139"/>
                  <a:ext cx="209544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dirty="0"/>
                    <a:t>水平</a:t>
                  </a:r>
                  <a:r>
                    <a:rPr lang="en-US" altLang="zh-CN" dirty="0"/>
                    <a:t>/</a:t>
                  </a:r>
                  <a:r>
                    <a:rPr lang="zh-CN" altLang="en-US" dirty="0"/>
                    <a:t>垂直偏振测量</a:t>
                  </a:r>
                </a:p>
              </p:txBody>
            </p:sp>
          </p:grpSp>
        </p:grpSp>
      </p:grpSp>
      <p:sp>
        <p:nvSpPr>
          <p:cNvPr id="65" name="箭头: 上弧形 64">
            <a:extLst>
              <a:ext uri="{FF2B5EF4-FFF2-40B4-BE49-F238E27FC236}">
                <a16:creationId xmlns:a16="http://schemas.microsoft.com/office/drawing/2014/main" id="{D2BB73E2-25FB-40ED-9753-1DFBD5C65204}"/>
              </a:ext>
            </a:extLst>
          </p:cNvPr>
          <p:cNvSpPr/>
          <p:nvPr/>
        </p:nvSpPr>
        <p:spPr>
          <a:xfrm>
            <a:off x="4957709" y="1550128"/>
            <a:ext cx="815514" cy="406480"/>
          </a:xfrm>
          <a:prstGeom prst="curved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测量</a:t>
            </a:r>
          </a:p>
        </p:txBody>
      </p:sp>
    </p:spTree>
    <p:extLst>
      <p:ext uri="{BB962C8B-B14F-4D97-AF65-F5344CB8AC3E}">
        <p14:creationId xmlns:p14="http://schemas.microsoft.com/office/powerpoint/2010/main" val="2413698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65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46862</TotalTime>
  <Words>1995</Words>
  <Application>Microsoft Office PowerPoint</Application>
  <PresentationFormat>全屏显示(4:3)</PresentationFormat>
  <Paragraphs>383</Paragraphs>
  <Slides>27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6" baseType="lpstr">
      <vt:lpstr>-apple-system</vt:lpstr>
      <vt:lpstr>LMRoman10-Regular-Identity-H</vt:lpstr>
      <vt:lpstr>MSAM10</vt:lpstr>
      <vt:lpstr>SimSun</vt:lpstr>
      <vt:lpstr>微软雅黑</vt:lpstr>
      <vt:lpstr>Arial</vt:lpstr>
      <vt:lpstr>Calibri</vt:lpstr>
      <vt:lpstr>Cambria Math</vt:lpstr>
      <vt:lpstr>Office 主题​​</vt:lpstr>
      <vt:lpstr>Satellite Services provided in China</vt:lpstr>
      <vt:lpstr>Satellite Services provided in China</vt:lpstr>
      <vt:lpstr>Outline</vt:lpstr>
      <vt:lpstr>Outline</vt:lpstr>
      <vt:lpstr>“墨子”之前：量子通信京沪干线</vt:lpstr>
      <vt:lpstr>“墨子”——量子通信射向太空</vt:lpstr>
      <vt:lpstr>Outline</vt:lpstr>
      <vt:lpstr>量子密钥基本原理</vt:lpstr>
      <vt:lpstr>量子的基本性质</vt:lpstr>
      <vt:lpstr>量子的基本性质</vt:lpstr>
      <vt:lpstr>量子的基本性质</vt:lpstr>
      <vt:lpstr>量子密钥分发协议BB84-量子信道</vt:lpstr>
      <vt:lpstr>量子密钥分发协议BB84-经典信道</vt:lpstr>
      <vt:lpstr>量子密钥分发协议BB84-验证</vt:lpstr>
      <vt:lpstr>Outline</vt:lpstr>
      <vt:lpstr>为什么量子加密安全？</vt:lpstr>
      <vt:lpstr>为什么非得是量子？</vt:lpstr>
      <vt:lpstr>量子通信的下一个时代：量子互联网</vt:lpstr>
      <vt:lpstr>量子通信，未来可期 Thank You !</vt:lpstr>
      <vt:lpstr>Outline</vt:lpstr>
      <vt:lpstr>English-Chinese Terminology</vt:lpstr>
      <vt:lpstr>English-Chinese Terminology</vt:lpstr>
      <vt:lpstr>Outline</vt:lpstr>
      <vt:lpstr>Homework for all</vt:lpstr>
      <vt:lpstr>Homework for all</vt:lpstr>
      <vt:lpstr>Homework for all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ThemeGallery PowerTemplate</dc:title>
  <dc:creator>Jiahui</dc:creator>
  <cp:lastModifiedBy>Yin Daheng</cp:lastModifiedBy>
  <cp:revision>1709</cp:revision>
  <dcterms:created xsi:type="dcterms:W3CDTF">2012-09-26T02:30:08Z</dcterms:created>
  <dcterms:modified xsi:type="dcterms:W3CDTF">2020-09-22T03:21:58Z</dcterms:modified>
</cp:coreProperties>
</file>

<file path=docProps/thumbnail.jpeg>
</file>